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8" r:id="rId2"/>
    <p:sldId id="268" r:id="rId3"/>
    <p:sldId id="257" r:id="rId4"/>
    <p:sldId id="259" r:id="rId5"/>
    <p:sldId id="289" r:id="rId6"/>
    <p:sldId id="269" r:id="rId7"/>
    <p:sldId id="270" r:id="rId8"/>
    <p:sldId id="271" r:id="rId9"/>
    <p:sldId id="272" r:id="rId10"/>
    <p:sldId id="273" r:id="rId11"/>
    <p:sldId id="274" r:id="rId12"/>
    <p:sldId id="288" r:id="rId13"/>
    <p:sldId id="291" r:id="rId14"/>
    <p:sldId id="261" r:id="rId15"/>
    <p:sldId id="277" r:id="rId16"/>
    <p:sldId id="290" r:id="rId17"/>
    <p:sldId id="262" r:id="rId18"/>
    <p:sldId id="263" r:id="rId19"/>
    <p:sldId id="292" r:id="rId20"/>
    <p:sldId id="275" r:id="rId21"/>
    <p:sldId id="267" r:id="rId22"/>
    <p:sldId id="293" r:id="rId23"/>
    <p:sldId id="279" r:id="rId24"/>
    <p:sldId id="281" r:id="rId25"/>
    <p:sldId id="278" r:id="rId26"/>
    <p:sldId id="280" r:id="rId27"/>
    <p:sldId id="283" r:id="rId28"/>
    <p:sldId id="285" r:id="rId29"/>
    <p:sldId id="287"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901"/>
    <p:restoredTop sz="49533"/>
  </p:normalViewPr>
  <p:slideViewPr>
    <p:cSldViewPr snapToGrid="0" snapToObjects="1">
      <p:cViewPr varScale="1">
        <p:scale>
          <a:sx n="29" d="100"/>
          <a:sy n="29" d="100"/>
        </p:scale>
        <p:origin x="216" y="1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8T10:23:50.518"/>
    </inkml:context>
    <inkml:brush xml:id="br0">
      <inkml:brushProperty name="width" value="0.05" units="cm"/>
      <inkml:brushProperty name="height" value="0.05" units="cm"/>
    </inkml:brush>
  </inkml:definitions>
  <inkml:trace contextRef="#ctx0" brushRef="#br0">1 468 20584,'0'-18'0,"0"1"0,0 0 0,0 0 0,0-1-536,0 1 0,0 0 47,0-1 336,0 1 0,0 0 93,0 0 1,0 5 25,0 1 0,0 5 42,0-6 1,0 6-6,0-5-39,0-1 1,0-5 35,0 0 0,0 0 28,0-1 0,0 1 124,0 0-62,0-1 1,0 1-36,0 0 0,0 5 79,0 1-16,0 7 11,0-4-176,0 0 156,0 7-169,0-7 0,0 10 82,0 4 1,0-3-6,0 9 1,0-6 25,0 5-23,0 1 1,0 5 23,0 0 1,0 6 5,0 0 0,0 2 15,0-2 0,0-1-47,0 6 1,0 1-5,0 6 1,0-6 1,0-1 1,0 1-5,0 6 0,0-1 3,0 1 0,0 0-7,0-1 1,0 1 20,0-1 0,0 1-4,0 0 0,0-3 96,0-3 1,0 6-95,0-1 1,0-3 3,0 9 0,0-7 10,0 7 0,0-1 2,0 1 0,0-1-30,0 7 0,0-6-5,0 6 0,0-5-8,0 5 1,0 0-12,0 6 0,0-6 33,0 0 1,0 0-10,0 6 0,0 0 42,0 0 0,0-1-4,0 1 0,0 2 9,0 4 1,0-4-29,0 3 1,0 3 1,0-3 0,0 3-5,0-2 1,0-3-10,0 9 1,0-7-28,0 7 1,0-1 32,0 6 1,0 1-270,0-1 1,0 0 233,0 0 1,0 0-3,0 0 0,0 1 7,0-1 0,0 6-2,0 0 0,0 7 37,0-1 1,0-4 6,0-2 1,0-2-36,0 2 1,0 0 9,0 11 0,0-5-423,0 5 0,0 1 414,0-7 0,0 7-1,0 5 0,0-3 80,0 3 1,0 4-25,0 2 0,0-47 0,0 0-61,0 0 0,0 1 0,0 0 0,0 0 2,0 0 1,0 0 0,0 0 0,0 0 23,0-1 0,0 1 1,0 4-1,0 0-8,0 2 1,0-1-1,0-1 1,0 0-324,0-1 0,0-1 1,0 0-1,0 0 310,0 0 1,0 1-1,0 0 1,0 0-2,0 5 1,0 1 0,0-6 0,0-1 0,0 4 1,0 0 0,0-1 0,0-1-4,0-2 1,0 2 0,0 5 0,0 2 34,0 1 0,0-1 0,0-2 1,0-1-23,0 1 0,0-1 0,0 0 1,0 0-14,0 3 0,0 0 0,0 2 0,0-1 7,0 3 1,0-1-1,0-4 1,0-1-38,0-4 1,0 1 0,0-1 0,0 1 25,0 2 0,0 1 0,0 2 0,0-1-4,0-1 1,0-1 0,0 2 0,0-1-16,0-6 1,0 0 0,0 3 0,0 1-6,0-2 1,0 1 0,0 6 0,0 1 55,0-2 1,0 1-1,0 4 1,0 0-1,0-7 1,0-1-1,0 5 1,0 1 0,0-3 1,0 1 0,0 4-1,0 0-26,0-4 0,0-1 0,0 2 0,0-1-40,0-9 0,0-1 1,0 4-1,0-1 35,0-2 0,0 0 0,0 2 1,0-1-4,0-4 0,0 0 1,0 2-1,0 0 5,0 44 1,0-2-11,0 2 1,0-8-390,0 2 1,0-11 392,0-6 1,0-4 15,0-2 0,0-3 183,0-9 1,0 1-137,0-12 1,0 2 402,0-2 1,0 4-429,0-4 0,0-4 761,0-1 0,0-3-702,0 3 1,0-5 405,0 4 1,0-3-452,0-2 1,0-7-51,0 1 0,0-2 44,0 2 0,0-2-60,0-4 0,0-4 34,0 4 0,0-4-11,0-1 0,0-1-21,0 0 1,0-5 0,0-1 1,0 1 6,0 5 14,0 0 1,0 1 161,0-1-156,0 0 1,0 1 97,0-1-63,0 0 0,0 0 54,0 1-94,0-1 1,0 0-4,0 1 1,0-1-23,0 0 0,0-5-48,0-1-50,0 1 0,0 5 65,0 0 1,0-5-46,0-1 37,0-7 14,0 12 37,0-14 0,0 7 5,0-3 30,0-4 20,0 6 90,0-8-659,0 0 1,0 7 0,0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8T10:23:55.091"/>
    </inkml:context>
    <inkml:brush xml:id="br0">
      <inkml:brushProperty name="width" value="0.05" units="cm"/>
      <inkml:brushProperty name="height" value="0.0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FFDE08A5-AE09-C44F-B658-B53DEE92D878}" type="datetimeFigureOut">
              <a:rPr lang="nl-NL" smtClean="0"/>
              <a:t>25-03-2022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31924-C923-624A-9251-903E5132561B}" type="slidenum">
              <a:rPr lang="nl-NL" smtClean="0"/>
              <a:t>‹nr.›</a:t>
            </a:fld>
            <a:endParaRPr lang="nl-NL"/>
          </a:p>
        </p:txBody>
      </p:sp>
    </p:spTree>
    <p:extLst>
      <p:ext uri="{BB962C8B-B14F-4D97-AF65-F5344CB8AC3E}">
        <p14:creationId xmlns:p14="http://schemas.microsoft.com/office/powerpoint/2010/main" val="2097117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1</a:t>
            </a:fld>
            <a:endParaRPr lang="nl-NL"/>
          </a:p>
        </p:txBody>
      </p:sp>
    </p:spTree>
    <p:extLst>
      <p:ext uri="{BB962C8B-B14F-4D97-AF65-F5344CB8AC3E}">
        <p14:creationId xmlns:p14="http://schemas.microsoft.com/office/powerpoint/2010/main" val="2939965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RISICO’S:</a:t>
            </a:r>
          </a:p>
          <a:p>
            <a:r>
              <a:rPr lang="nl-NL" sz="1200" kern="1200" dirty="0">
                <a:solidFill>
                  <a:schemeClr val="tx1"/>
                </a:solidFill>
                <a:effectLst/>
                <a:latin typeface="+mn-lt"/>
                <a:ea typeface="+mn-ea"/>
                <a:cs typeface="+mn-cs"/>
              </a:rPr>
              <a:t>- Sociale isolatie</a:t>
            </a:r>
          </a:p>
          <a:p>
            <a:r>
              <a:rPr lang="nl-NL" sz="1200" kern="1200" dirty="0">
                <a:solidFill>
                  <a:schemeClr val="tx1"/>
                </a:solidFill>
                <a:effectLst/>
                <a:latin typeface="+mn-lt"/>
                <a:ea typeface="+mn-ea"/>
                <a:cs typeface="+mn-cs"/>
              </a:rPr>
              <a:t>- Depressies, op latere leeftijd vaak behoefte aan intensieve psychotherapie </a:t>
            </a:r>
          </a:p>
          <a:p>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Parentificatie</a:t>
            </a:r>
            <a:r>
              <a:rPr lang="nl-NL" sz="1200" kern="1200" dirty="0">
                <a:solidFill>
                  <a:schemeClr val="tx1"/>
                </a:solidFill>
                <a:effectLst/>
                <a:latin typeface="+mn-lt"/>
                <a:ea typeface="+mn-ea"/>
                <a:cs typeface="+mn-cs"/>
              </a:rPr>
              <a:t> (omgekeerde rol tussen ouder en kind)</a:t>
            </a:r>
          </a:p>
          <a:p>
            <a:r>
              <a:rPr lang="nl-NL" sz="1200" kern="1200" dirty="0">
                <a:solidFill>
                  <a:schemeClr val="tx1"/>
                </a:solidFill>
                <a:effectLst/>
                <a:latin typeface="+mn-lt"/>
                <a:ea typeface="+mn-ea"/>
                <a:cs typeface="+mn-cs"/>
              </a:rPr>
              <a:t>- Achterstand op school/schooluitval/andere problemen met studie</a:t>
            </a:r>
          </a:p>
          <a:p>
            <a:r>
              <a:rPr lang="nl-NL" sz="1200" kern="1200" dirty="0">
                <a:solidFill>
                  <a:schemeClr val="tx1"/>
                </a:solidFill>
                <a:effectLst/>
                <a:latin typeface="+mn-lt"/>
                <a:ea typeface="+mn-ea"/>
                <a:cs typeface="+mn-cs"/>
              </a:rPr>
              <a:t>- Overbelasting</a:t>
            </a:r>
          </a:p>
          <a:p>
            <a:r>
              <a:rPr lang="nl-NL" sz="1200" kern="1200" dirty="0">
                <a:solidFill>
                  <a:schemeClr val="tx1"/>
                </a:solidFill>
                <a:effectLst/>
                <a:latin typeface="+mn-lt"/>
                <a:ea typeface="+mn-ea"/>
                <a:cs typeface="+mn-cs"/>
              </a:rPr>
              <a:t>- Slecht zelfbeeld / weinig zelfvertrouwen</a:t>
            </a:r>
          </a:p>
          <a:p>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Wat kun je doen voor </a:t>
            </a:r>
            <a:r>
              <a:rPr lang="nl-NL" sz="1200" b="1" kern="1200" dirty="0" err="1">
                <a:solidFill>
                  <a:schemeClr val="tx1"/>
                </a:solidFill>
                <a:effectLst/>
                <a:latin typeface="+mn-lt"/>
                <a:ea typeface="+mn-ea"/>
                <a:cs typeface="+mn-cs"/>
              </a:rPr>
              <a:t>JMZ’ers</a:t>
            </a:r>
            <a:r>
              <a:rPr lang="nl-NL" sz="1200" b="1" kern="1200" dirty="0">
                <a:solidFill>
                  <a:schemeClr val="tx1"/>
                </a:solidFill>
                <a:effectLst/>
                <a:latin typeface="+mn-lt"/>
                <a:ea typeface="+mn-ea"/>
                <a:cs typeface="+mn-cs"/>
              </a:rPr>
              <a:t>!?</a:t>
            </a:r>
          </a:p>
          <a:p>
            <a:r>
              <a:rPr lang="nl-NL" sz="1200" kern="1200" dirty="0">
                <a:solidFill>
                  <a:schemeClr val="tx1"/>
                </a:solidFill>
                <a:effectLst/>
                <a:latin typeface="+mn-lt"/>
                <a:ea typeface="+mn-ea"/>
                <a:cs typeface="+mn-cs"/>
              </a:rPr>
              <a:t>- (H)erkennen!</a:t>
            </a:r>
          </a:p>
          <a:p>
            <a:r>
              <a:rPr lang="nl-NL" sz="1200" kern="1200" dirty="0">
                <a:solidFill>
                  <a:schemeClr val="tx1"/>
                </a:solidFill>
                <a:effectLst/>
                <a:latin typeface="+mn-lt"/>
                <a:ea typeface="+mn-ea"/>
                <a:cs typeface="+mn-cs"/>
              </a:rPr>
              <a:t>- Vraag hoe het met een jongere gaat (oprechte interesse)</a:t>
            </a:r>
          </a:p>
          <a:p>
            <a:r>
              <a:rPr lang="nl-NL" sz="1200" kern="1200" dirty="0">
                <a:solidFill>
                  <a:schemeClr val="tx1"/>
                </a:solidFill>
                <a:effectLst/>
                <a:latin typeface="+mn-lt"/>
                <a:ea typeface="+mn-ea"/>
                <a:cs typeface="+mn-cs"/>
              </a:rPr>
              <a:t>- Behandel ze niet anders dan anderen, zeker niet waar de klasgenoten bij zijn! Ze willen geen voorkeursbehandeling!</a:t>
            </a:r>
          </a:p>
          <a:p>
            <a:r>
              <a:rPr lang="nl-NL" sz="1200" kern="1200" dirty="0">
                <a:solidFill>
                  <a:schemeClr val="tx1"/>
                </a:solidFill>
                <a:effectLst/>
                <a:latin typeface="+mn-lt"/>
                <a:ea typeface="+mn-ea"/>
                <a:cs typeface="+mn-cs"/>
              </a:rPr>
              <a:t>- Vraag in een individueel gesprek wat een jongere van de mentor/school zou willen/waar hij behoefte aan heeft om de opleiding goed te kunnen afronden.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En zo zijn er nog veel meer dingen te benoemen. </a:t>
            </a:r>
          </a:p>
          <a:p>
            <a:r>
              <a:rPr lang="nl-NL" sz="1200" kern="1200" dirty="0">
                <a:solidFill>
                  <a:schemeClr val="tx1"/>
                </a:solidFill>
                <a:effectLst/>
                <a:latin typeface="+mn-lt"/>
                <a:ea typeface="+mn-ea"/>
                <a:cs typeface="+mn-cs"/>
              </a:rPr>
              <a:t>- Jongeren passen zich aan binnen de situatie. </a:t>
            </a:r>
          </a:p>
          <a:p>
            <a:r>
              <a:rPr lang="nl-NL" sz="1200" kern="1200" dirty="0">
                <a:solidFill>
                  <a:schemeClr val="tx1"/>
                </a:solidFill>
                <a:effectLst/>
                <a:latin typeface="+mn-lt"/>
                <a:ea typeface="+mn-ea"/>
                <a:cs typeface="+mn-cs"/>
              </a:rPr>
              <a:t>- Ze weten niet altijd dat de situatie ‘niet normaal’ is.</a:t>
            </a:r>
          </a:p>
          <a:p>
            <a:r>
              <a:rPr lang="nl-NL" sz="1200" kern="1200" dirty="0">
                <a:solidFill>
                  <a:schemeClr val="tx1"/>
                </a:solidFill>
                <a:effectLst/>
                <a:latin typeface="+mn-lt"/>
                <a:ea typeface="+mn-ea"/>
                <a:cs typeface="+mn-cs"/>
              </a:rPr>
              <a:t>- Vaak krijgen ze onbedoeld minder aandacht omdat alle aandacht naar de zorgvrager gaat</a:t>
            </a:r>
          </a:p>
          <a:p>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JMZ’ers</a:t>
            </a:r>
            <a:r>
              <a:rPr lang="nl-NL" sz="1200" kern="1200" dirty="0">
                <a:solidFill>
                  <a:schemeClr val="tx1"/>
                </a:solidFill>
                <a:effectLst/>
                <a:latin typeface="+mn-lt"/>
                <a:ea typeface="+mn-ea"/>
                <a:cs typeface="+mn-cs"/>
              </a:rPr>
              <a:t> nemen niet snel vrienden mee naar huis omdat ze zich schamen voor de situatie thuis. </a:t>
            </a:r>
          </a:p>
          <a:p>
            <a:r>
              <a:rPr lang="nl-NL" sz="1200" kern="1200" dirty="0">
                <a:solidFill>
                  <a:schemeClr val="tx1"/>
                </a:solidFill>
                <a:effectLst/>
                <a:latin typeface="+mn-lt"/>
                <a:ea typeface="+mn-ea"/>
                <a:cs typeface="+mn-cs"/>
              </a:rPr>
              <a:t>- Mensen om het gezin heen vragen vaak “hoe het gaat met de zorgvrager”. Andere gezinsleden worden hierin vaak over het hoofd gezien.</a:t>
            </a:r>
          </a:p>
          <a:p>
            <a:r>
              <a:rPr lang="nl-NL" sz="1200" kern="1200" dirty="0">
                <a:solidFill>
                  <a:schemeClr val="tx1"/>
                </a:solidFill>
                <a:effectLst/>
                <a:latin typeface="+mn-lt"/>
                <a:ea typeface="+mn-ea"/>
                <a:cs typeface="+mn-cs"/>
              </a:rPr>
              <a:t>- Het is voor jongeren heel moeilijk uit te leggen aan anderen wat de situatie zwaar maakt. Daarom is het belangrijk dat ze in contact komen met andere jongeren in een zorgsituatie, omdat zij elkaar begrijpen.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B926882-120E-BE46-8FF6-C4356AFE3745}" type="slidenum">
              <a:rPr lang="nl-NL" smtClean="0"/>
              <a:t>10</a:t>
            </a:fld>
            <a:endParaRPr lang="nl-NL"/>
          </a:p>
        </p:txBody>
      </p:sp>
    </p:spTree>
    <p:extLst>
      <p:ext uri="{BB962C8B-B14F-4D97-AF65-F5344CB8AC3E}">
        <p14:creationId xmlns:p14="http://schemas.microsoft.com/office/powerpoint/2010/main" val="142335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B926882-120E-BE46-8FF6-C4356AFE3745}" type="slidenum">
              <a:rPr lang="nl-NL" smtClean="0"/>
              <a:t>11</a:t>
            </a:fld>
            <a:endParaRPr lang="nl-NL"/>
          </a:p>
        </p:txBody>
      </p:sp>
    </p:spTree>
    <p:extLst>
      <p:ext uri="{BB962C8B-B14F-4D97-AF65-F5344CB8AC3E}">
        <p14:creationId xmlns:p14="http://schemas.microsoft.com/office/powerpoint/2010/main" val="1857141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dirty="0"/>
              <a:t>Dit is in 2021 uitgerekend door </a:t>
            </a:r>
            <a:r>
              <a:rPr lang="nl-NL" dirty="0" err="1"/>
              <a:t>Ecorys</a:t>
            </a:r>
            <a:r>
              <a:rPr lang="nl-NL" dirty="0"/>
              <a:t> in opdracht van </a:t>
            </a:r>
            <a:r>
              <a:rPr lang="nl-NL" dirty="0" err="1"/>
              <a:t>mantelzorgNL</a:t>
            </a:r>
            <a:endParaRPr lang="nl-NL" dirty="0"/>
          </a:p>
          <a:p>
            <a:r>
              <a:rPr lang="nl-NL" dirty="0"/>
              <a:t>Stel je voor hoe dit over 20 jaar is, wanneer de vraag</a:t>
            </a:r>
          </a:p>
          <a:p>
            <a:endParaRPr lang="nl-NL" dirty="0"/>
          </a:p>
          <a:p>
            <a:r>
              <a:rPr lang="nl-NL" dirty="0"/>
              <a:t>In 2019 bestond deze hulp vooral uit:</a:t>
            </a:r>
          </a:p>
          <a:p>
            <a:r>
              <a:rPr lang="nl-NL" dirty="0"/>
              <a:t>80 % Gezelschap</a:t>
            </a:r>
          </a:p>
          <a:p>
            <a:r>
              <a:rPr lang="nl-NL" dirty="0"/>
              <a:t>50 % Vervoer/bezoek arts</a:t>
            </a:r>
          </a:p>
          <a:p>
            <a:r>
              <a:rPr lang="nl-NL" dirty="0"/>
              <a:t>41 % Administratieve/huishoudelijke hulp</a:t>
            </a:r>
          </a:p>
          <a:p>
            <a:r>
              <a:rPr lang="nl-NL" dirty="0"/>
              <a:t>12% Persoonlijke verzorging </a:t>
            </a:r>
          </a:p>
          <a:p>
            <a:r>
              <a:rPr lang="nl-NL" dirty="0"/>
              <a:t>(de percentages komen een een schema waar geen aantallen bij staan, het is dus een vertaling door mijzelf op basis van het overzicht op </a:t>
            </a:r>
            <a:r>
              <a:rPr lang="nl-NL" dirty="0" err="1"/>
              <a:t>https</a:t>
            </a:r>
            <a:r>
              <a:rPr lang="nl-NL" dirty="0"/>
              <a:t>://</a:t>
            </a:r>
            <a:r>
              <a:rPr lang="nl-NL" dirty="0" err="1"/>
              <a:t>www.movisie.nl</a:t>
            </a:r>
            <a:r>
              <a:rPr lang="nl-NL" dirty="0"/>
              <a:t>/artikel/5-miljoen-nederlandse-mantelzorgers-feiten-cijfers)</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7B926882-120E-BE46-8FF6-C4356AFE3745}" type="slidenum">
              <a:rPr lang="nl-NL" smtClean="0"/>
              <a:t>12</a:t>
            </a:fld>
            <a:endParaRPr lang="nl-NL"/>
          </a:p>
        </p:txBody>
      </p:sp>
    </p:spTree>
    <p:extLst>
      <p:ext uri="{BB962C8B-B14F-4D97-AF65-F5344CB8AC3E}">
        <p14:creationId xmlns:p14="http://schemas.microsoft.com/office/powerpoint/2010/main" val="626317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a:cs typeface="Arial" panose="020B0604020202020204" pitchFamily="34" charset="0"/>
              </a:rPr>
              <a:t>De landelijke cijfers uit het onderzoek van </a:t>
            </a:r>
            <a:r>
              <a:rPr lang="nl-NL" altLang="nl-NL" dirty="0" err="1">
                <a:cs typeface="Arial" panose="020B0604020202020204" pitchFamily="34" charset="0"/>
              </a:rPr>
              <a:t>MantelzorgNL</a:t>
            </a:r>
            <a:r>
              <a:rPr lang="nl-NL" altLang="nl-NL" dirty="0">
                <a:cs typeface="Arial" panose="020B0604020202020204" pitchFamily="34" charset="0"/>
              </a:rPr>
              <a:t> en </a:t>
            </a:r>
            <a:r>
              <a:rPr lang="nl-NL" altLang="nl-NL" dirty="0" err="1">
                <a:cs typeface="Arial" panose="020B0604020202020204" pitchFamily="34" charset="0"/>
              </a:rPr>
              <a:t>Ecorys</a:t>
            </a:r>
            <a:r>
              <a:rPr lang="nl-NL" altLang="nl-NL" dirty="0">
                <a:cs typeface="Arial" panose="020B0604020202020204" pitchFamily="34" charset="0"/>
              </a:rPr>
              <a:t> zijn doorberekend naar gemeentelijk niveau. Het is dus een schatting op basis van percentages.</a:t>
            </a:r>
          </a:p>
          <a:p>
            <a:endParaRPr lang="nl-NL" dirty="0"/>
          </a:p>
        </p:txBody>
      </p:sp>
      <p:sp>
        <p:nvSpPr>
          <p:cNvPr id="4" name="Tijdelijke aanduiding voor dianummer 3"/>
          <p:cNvSpPr>
            <a:spLocks noGrp="1"/>
          </p:cNvSpPr>
          <p:nvPr>
            <p:ph type="sldNum" sz="quarter" idx="5"/>
          </p:nvPr>
        </p:nvSpPr>
        <p:spPr/>
        <p:txBody>
          <a:bodyPr/>
          <a:lstStyle/>
          <a:p>
            <a:fld id="{7B926882-120E-BE46-8FF6-C4356AFE3745}" type="slidenum">
              <a:rPr lang="nl-NL" smtClean="0"/>
              <a:t>13</a:t>
            </a:fld>
            <a:endParaRPr lang="nl-NL"/>
          </a:p>
        </p:txBody>
      </p:sp>
    </p:spTree>
    <p:extLst>
      <p:ext uri="{BB962C8B-B14F-4D97-AF65-F5344CB8AC3E}">
        <p14:creationId xmlns:p14="http://schemas.microsoft.com/office/powerpoint/2010/main" val="3088457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b="1" dirty="0"/>
              <a:t>Filmpje 1: Info filmpje mantelzorger (Animatie)</a:t>
            </a:r>
          </a:p>
          <a:p>
            <a:endParaRPr lang="nl-NL" dirty="0"/>
          </a:p>
          <a:p>
            <a:r>
              <a:rPr lang="nl-NL" dirty="0"/>
              <a:t>Belang mantelzorg en respijt/ontspanning</a:t>
            </a:r>
          </a:p>
          <a:p>
            <a:r>
              <a:rPr lang="nl-NL" dirty="0"/>
              <a:t>Mantelzorgers combineren mantelzorg en werk</a:t>
            </a:r>
          </a:p>
          <a:p>
            <a:r>
              <a:rPr lang="nl-NL" dirty="0"/>
              <a:t>Daarnaast hebben ze ook nog een privéleven, een gezin, huishouden, hobby’s, misschien een huisdier. Allemaal zaken waar ze ook tijd en energie in (moeten) steken.</a:t>
            </a:r>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14</a:t>
            </a:fld>
            <a:endParaRPr lang="nl-NL"/>
          </a:p>
        </p:txBody>
      </p:sp>
    </p:spTree>
    <p:extLst>
      <p:ext uri="{BB962C8B-B14F-4D97-AF65-F5344CB8AC3E}">
        <p14:creationId xmlns:p14="http://schemas.microsoft.com/office/powerpoint/2010/main" val="1348319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15</a:t>
            </a:fld>
            <a:endParaRPr lang="nl-NL"/>
          </a:p>
        </p:txBody>
      </p:sp>
    </p:spTree>
    <p:extLst>
      <p:ext uri="{BB962C8B-B14F-4D97-AF65-F5344CB8AC3E}">
        <p14:creationId xmlns:p14="http://schemas.microsoft.com/office/powerpoint/2010/main" val="3729736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Ongeveer halverwege</a:t>
            </a:r>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16</a:t>
            </a:fld>
            <a:endParaRPr lang="nl-NL"/>
          </a:p>
        </p:txBody>
      </p:sp>
    </p:spTree>
    <p:extLst>
      <p:ext uri="{BB962C8B-B14F-4D97-AF65-F5344CB8AC3E}">
        <p14:creationId xmlns:p14="http://schemas.microsoft.com/office/powerpoint/2010/main" val="2537363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b="1" dirty="0"/>
              <a:t>KIJKEN NAAR EEN NIUEWER FILMPJE!?</a:t>
            </a:r>
          </a:p>
          <a:p>
            <a:r>
              <a:rPr lang="nl-NL" altLang="nl-NL" b="1" dirty="0"/>
              <a:t>Filmpje 2. Stelling: de mantelzorger is snel overbelast</a:t>
            </a:r>
          </a:p>
          <a:p>
            <a:r>
              <a:rPr lang="nl-NL" altLang="nl-NL" b="1" dirty="0"/>
              <a:t>Duur: 01:25</a:t>
            </a:r>
          </a:p>
          <a:p>
            <a:endParaRPr lang="nl-NL" altLang="nl-NL" b="1" dirty="0"/>
          </a:p>
          <a:p>
            <a:r>
              <a:rPr lang="nl-NL" altLang="nl-NL" b="1" dirty="0"/>
              <a:t>Verschil tussen beide dames in het filmpje</a:t>
            </a:r>
            <a:r>
              <a:rPr lang="nl-NL" altLang="nl-NL" dirty="0"/>
              <a:t>:</a:t>
            </a:r>
          </a:p>
          <a:p>
            <a:r>
              <a:rPr lang="nl-NL" altLang="nl-NL" dirty="0"/>
              <a:t>Ali: Blijft zorgen, ondanks haar eigen grenzen</a:t>
            </a:r>
          </a:p>
          <a:p>
            <a:r>
              <a:rPr lang="nl-NL" altLang="nl-NL" dirty="0"/>
              <a:t>Marga: geeft duidelijk aan wat haar grenzen zijn en blijft deze vasthouden</a:t>
            </a:r>
          </a:p>
          <a:p>
            <a:endParaRPr lang="nl-NL" altLang="nl-NL" dirty="0"/>
          </a:p>
          <a:p>
            <a:r>
              <a:rPr lang="nl-NL" altLang="nl-NL" b="1" dirty="0"/>
              <a:t>Belasting </a:t>
            </a:r>
            <a:r>
              <a:rPr lang="nl-NL" altLang="nl-NL" b="1" dirty="0" err="1"/>
              <a:t>mz</a:t>
            </a:r>
            <a:r>
              <a:rPr lang="nl-NL" altLang="nl-NL" b="1" dirty="0"/>
              <a:t> 					blz. 7</a:t>
            </a:r>
            <a:endParaRPr lang="nl-NL" altLang="nl-NL" dirty="0"/>
          </a:p>
          <a:p>
            <a:r>
              <a:rPr lang="nl-NL" altLang="nl-NL" dirty="0"/>
              <a:t>Afhankelijk van achtergrond – Heeft iemand een zorg opleiding of werk in de zorg?</a:t>
            </a:r>
          </a:p>
          <a:p>
            <a:endParaRPr lang="nl-NL" altLang="nl-NL" dirty="0"/>
          </a:p>
          <a:p>
            <a:r>
              <a:rPr lang="nl-NL" altLang="nl-NL" dirty="0"/>
              <a:t>Draagkracht/ draaglast (kracht innerlijk- last extern) </a:t>
            </a:r>
          </a:p>
          <a:p>
            <a:r>
              <a:rPr lang="nl-NL" altLang="nl-NL" dirty="0"/>
              <a:t>Iemand kan meer aan wanneer hij/zij goed in het vel zit. Speelt er al van alles in de privé situatie, dan is het veel zwaarder</a:t>
            </a:r>
          </a:p>
          <a:p>
            <a:r>
              <a:rPr lang="nl-NL" altLang="nl-NL" b="1" dirty="0"/>
              <a:t>Hier gaan de volgende dia’s ook over</a:t>
            </a:r>
          </a:p>
          <a:p>
            <a:endParaRPr lang="nl-NL" dirty="0"/>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17</a:t>
            </a:fld>
            <a:endParaRPr lang="nl-NL"/>
          </a:p>
        </p:txBody>
      </p:sp>
    </p:spTree>
    <p:extLst>
      <p:ext uri="{BB962C8B-B14F-4D97-AF65-F5344CB8AC3E}">
        <p14:creationId xmlns:p14="http://schemas.microsoft.com/office/powerpoint/2010/main" val="116056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b="1" dirty="0"/>
              <a:t>Feitelijk en ervaren belasting</a:t>
            </a:r>
          </a:p>
          <a:p>
            <a:r>
              <a:rPr lang="nl-NL" altLang="nl-NL" b="1" dirty="0"/>
              <a:t>Feitelijk</a:t>
            </a:r>
            <a:endParaRPr lang="nl-NL" altLang="nl-NL" dirty="0"/>
          </a:p>
          <a:p>
            <a:r>
              <a:rPr lang="nl-NL" altLang="nl-NL" dirty="0"/>
              <a:t>Verloop ziekte		Taken </a:t>
            </a:r>
            <a:r>
              <a:rPr lang="nl-NL" altLang="nl-NL" dirty="0" err="1"/>
              <a:t>mz</a:t>
            </a:r>
            <a:endParaRPr lang="nl-NL" altLang="nl-NL" dirty="0"/>
          </a:p>
          <a:p>
            <a:r>
              <a:rPr lang="nl-NL" altLang="nl-NL" dirty="0"/>
              <a:t>Tijd/ tijdstippen		Andere verplichtingen (werk/ gezin)</a:t>
            </a:r>
          </a:p>
          <a:p>
            <a:r>
              <a:rPr lang="nl-NL" altLang="nl-NL" dirty="0"/>
              <a:t>Geld			Huis praktisch</a:t>
            </a:r>
          </a:p>
          <a:p>
            <a:r>
              <a:rPr lang="nl-NL" altLang="nl-NL" dirty="0"/>
              <a:t>Eigen gezondheid		Hulp andere </a:t>
            </a:r>
            <a:r>
              <a:rPr lang="nl-NL" altLang="nl-NL" dirty="0" err="1"/>
              <a:t>mz</a:t>
            </a:r>
            <a:r>
              <a:rPr lang="nl-NL" altLang="nl-NL" dirty="0"/>
              <a:t> (zijn er andere mantelzorgers in beeld en is het mogelijk om de taken te verdelen?</a:t>
            </a:r>
          </a:p>
          <a:p>
            <a:endParaRPr lang="nl-NL" altLang="nl-NL" dirty="0"/>
          </a:p>
          <a:p>
            <a:r>
              <a:rPr lang="nl-NL" altLang="nl-NL" b="1" dirty="0"/>
              <a:t>Ervaren</a:t>
            </a:r>
            <a:endParaRPr lang="nl-NL" altLang="nl-NL" dirty="0"/>
          </a:p>
          <a:p>
            <a:r>
              <a:rPr lang="nl-NL" altLang="nl-NL" dirty="0"/>
              <a:t>Weegt zwaar/ minder zwaar	Hulp; goed bedoeld of pottenkijkers</a:t>
            </a:r>
          </a:p>
          <a:p>
            <a:r>
              <a:rPr lang="nl-NL" altLang="nl-NL" dirty="0"/>
              <a:t>Manier omgaan situatie		Acceptatie</a:t>
            </a:r>
          </a:p>
          <a:p>
            <a:r>
              <a:rPr lang="nl-NL" altLang="nl-NL" dirty="0"/>
              <a:t>Motivatie</a:t>
            </a:r>
          </a:p>
          <a:p>
            <a:r>
              <a:rPr lang="nl-NL" altLang="nl-NL" dirty="0"/>
              <a:t> </a:t>
            </a:r>
          </a:p>
          <a:p>
            <a:r>
              <a:rPr lang="nl-NL" altLang="nl-NL" b="1" dirty="0"/>
              <a:t>Draagkracht/ draaglast beïnvloeden:</a:t>
            </a:r>
          </a:p>
          <a:p>
            <a:r>
              <a:rPr lang="nl-NL" altLang="nl-NL" dirty="0"/>
              <a:t>praktische factoren		emotionele factoren</a:t>
            </a:r>
          </a:p>
          <a:p>
            <a:r>
              <a:rPr lang="nl-NL" altLang="nl-NL" dirty="0"/>
              <a:t>relationele/sociale factoren	lichamelijke factoren</a:t>
            </a:r>
          </a:p>
          <a:p>
            <a:endParaRPr lang="nl-NL" altLang="nl-NL" dirty="0"/>
          </a:p>
          <a:p>
            <a:r>
              <a:rPr lang="nl-NL" sz="1200" b="1" kern="1200" dirty="0">
                <a:solidFill>
                  <a:schemeClr val="tx1"/>
                </a:solidFill>
                <a:effectLst/>
                <a:latin typeface="+mn-lt"/>
                <a:ea typeface="+mn-ea"/>
                <a:cs typeface="+mn-cs"/>
              </a:rPr>
              <a:t>Tekst uit oude ‘naslagwerk’ </a:t>
            </a:r>
          </a:p>
          <a:p>
            <a:r>
              <a:rPr lang="nl-NL" sz="1200" kern="1200" dirty="0">
                <a:solidFill>
                  <a:schemeClr val="tx1"/>
                </a:solidFill>
                <a:effectLst/>
                <a:latin typeface="+mn-lt"/>
                <a:ea typeface="+mn-ea"/>
                <a:cs typeface="+mn-cs"/>
              </a:rPr>
              <a:t>De meeste mensen die in Nederland thuis verzorgd worden, zijn mede aangewezen op de hulp van familieleden, huisgenoten, buren: ook wel mantelzorgers genoemd. Zonder deze mantelzorg zouden veel mensen die hulp nodig hebben, niet thuis kunnen blijven wonen.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a:t>
            </a:r>
            <a:r>
              <a:rPr lang="nl-NL" sz="1200" u="sng" kern="1200" dirty="0">
                <a:solidFill>
                  <a:schemeClr val="tx1"/>
                </a:solidFill>
                <a:effectLst/>
                <a:latin typeface="+mn-lt"/>
                <a:ea typeface="+mn-ea"/>
                <a:cs typeface="+mn-cs"/>
              </a:rPr>
              <a:t>achtergronden</a:t>
            </a:r>
            <a:r>
              <a:rPr lang="nl-NL" sz="1200" kern="1200" dirty="0">
                <a:solidFill>
                  <a:schemeClr val="tx1"/>
                </a:solidFill>
                <a:effectLst/>
                <a:latin typeface="+mn-lt"/>
                <a:ea typeface="+mn-ea"/>
                <a:cs typeface="+mn-cs"/>
              </a:rPr>
              <a:t> en motieven van mantelzorgers kunnen erg verschillen. Toch vertoont hun situatie ook een aantal overeenkomsten. Zij zijn meestal niet voor het werk opgeleid. Ze hebben weinig keus om het werk wel of niet te doen. Ze hebben geen vakantie. Mantelzorgers zijn met andere woorden vaak op zichzelf teruggeworpen en kunnen niet onder de verzorging uit, als ze dat al zouden willen.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Een bijkomend probleem is de </a:t>
            </a:r>
            <a:r>
              <a:rPr lang="nl-NL" sz="1200" u="sng" kern="1200" dirty="0">
                <a:solidFill>
                  <a:schemeClr val="tx1"/>
                </a:solidFill>
                <a:effectLst/>
                <a:latin typeface="+mn-lt"/>
                <a:ea typeface="+mn-ea"/>
                <a:cs typeface="+mn-cs"/>
              </a:rPr>
              <a:t>rolwisseling</a:t>
            </a:r>
            <a:r>
              <a:rPr lang="nl-NL" sz="1200" kern="1200" dirty="0">
                <a:solidFill>
                  <a:schemeClr val="tx1"/>
                </a:solidFill>
                <a:effectLst/>
                <a:latin typeface="+mn-lt"/>
                <a:ea typeface="+mn-ea"/>
                <a:cs typeface="+mn-cs"/>
              </a:rPr>
              <a:t> die kan optreden, zowel tussen mannen en vrouwen als tussen ouders en kinderen. Het patroon van verantwoordelijkheid en afhankelijkheid in de relatie veranderd vaak heel ingrijpend. De meeste mensen zijn daar totaal niet op voorbereid. Dat kan beide partijen een verdrietig, boos, angstig of eenzaam gevoel geven.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In verschillende situaties kan er ook sprake zijn van een vorm van rouw. Bijvoorbeeld wanneer de persoonlijkheid van de partner door de ziekte veranderd, in het geval van dementie is hier bijna altijd sprake van. Het kan ook voorkomen wanneer iemand door de ziekte of beperking allerlei taken niet meer kan en hierover zeer gefrustreerd raakt. Waar de persoon vóór de ziekte alles positief kon bekijken, lukt het hem/haar nu misschien niet meer. </a:t>
            </a:r>
          </a:p>
          <a:p>
            <a:endParaRPr lang="nl-NL" sz="1200" kern="1200" dirty="0">
              <a:solidFill>
                <a:schemeClr val="tx1"/>
              </a:solidFill>
              <a:effectLst/>
              <a:latin typeface="+mn-lt"/>
              <a:ea typeface="+mn-ea"/>
              <a:cs typeface="+mn-cs"/>
            </a:endParaRPr>
          </a:p>
          <a:p>
            <a:r>
              <a:rPr lang="nl-NL" sz="1200" b="1" u="sng" kern="1200" dirty="0">
                <a:solidFill>
                  <a:schemeClr val="tx1"/>
                </a:solidFill>
                <a:effectLst/>
                <a:latin typeface="+mn-lt"/>
                <a:ea typeface="+mn-ea"/>
                <a:cs typeface="+mn-cs"/>
              </a:rPr>
              <a:t>Draaglast en draagkracht</a:t>
            </a:r>
          </a:p>
          <a:p>
            <a:r>
              <a:rPr lang="nl-NL" sz="1200" kern="1200" dirty="0">
                <a:solidFill>
                  <a:schemeClr val="tx1"/>
                </a:solidFill>
                <a:effectLst/>
                <a:latin typeface="+mn-lt"/>
                <a:ea typeface="+mn-ea"/>
                <a:cs typeface="+mn-cs"/>
              </a:rPr>
              <a:t>Hoe goed een mantelzorger met de situatie om kan gaan, hangt af van de belasting van de mantelzorger. Belasting is het verschil tussen wat iemand op zijn schouders neemt of krijgt; de </a:t>
            </a:r>
            <a:r>
              <a:rPr lang="nl-NL" sz="1200" u="sng" kern="1200" dirty="0">
                <a:solidFill>
                  <a:schemeClr val="tx1"/>
                </a:solidFill>
                <a:effectLst/>
                <a:latin typeface="+mn-lt"/>
                <a:ea typeface="+mn-ea"/>
                <a:cs typeface="+mn-cs"/>
              </a:rPr>
              <a:t>draaglast</a:t>
            </a:r>
            <a:r>
              <a:rPr lang="nl-NL" sz="1200" kern="1200" dirty="0">
                <a:solidFill>
                  <a:schemeClr val="tx1"/>
                </a:solidFill>
                <a:effectLst/>
                <a:latin typeface="+mn-lt"/>
                <a:ea typeface="+mn-ea"/>
                <a:cs typeface="+mn-cs"/>
              </a:rPr>
              <a:t>, en de kracht die iemand heeft om die last te dragen; de </a:t>
            </a:r>
            <a:r>
              <a:rPr lang="nl-NL" sz="1200" u="sng" kern="1200" dirty="0">
                <a:solidFill>
                  <a:schemeClr val="tx1"/>
                </a:solidFill>
                <a:effectLst/>
                <a:latin typeface="+mn-lt"/>
                <a:ea typeface="+mn-ea"/>
                <a:cs typeface="+mn-cs"/>
              </a:rPr>
              <a:t>draagkracht</a:t>
            </a:r>
            <a:r>
              <a:rPr lang="nl-NL" sz="1200" kern="1200" dirty="0">
                <a:solidFill>
                  <a:schemeClr val="tx1"/>
                </a:solidFill>
                <a:effectLst/>
                <a:latin typeface="+mn-lt"/>
                <a:ea typeface="+mn-ea"/>
                <a:cs typeface="+mn-cs"/>
              </a:rPr>
              <a:t>. Iemand houdt de verzorging vol wanneer de last die hij te dragen krijgt, in evenwicht is met wat hij kan hebben.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Als de balans doorslaat naar de draaglast, moet er iets gebeuren om de draaglast te verminderen of de draagkracht te vergroten. Hoe groot de belasting is van een mantelzorger, is niet altijd uit de feitelijke gegevens af te leiden. Het is mogelijk om een onderscheid te maken tussen:</a:t>
            </a:r>
          </a:p>
          <a:p>
            <a:pPr lvl="0"/>
            <a:r>
              <a:rPr lang="nl-NL" sz="1200" kern="1200" dirty="0">
                <a:solidFill>
                  <a:schemeClr val="tx1"/>
                </a:solidFill>
                <a:effectLst/>
                <a:latin typeface="+mn-lt"/>
                <a:ea typeface="+mn-ea"/>
                <a:cs typeface="+mn-cs"/>
              </a:rPr>
              <a:t>de belasting die een buitenstaander kan waarnemen, de feitelijke belasting, </a:t>
            </a:r>
          </a:p>
          <a:p>
            <a:pPr lvl="0"/>
            <a:r>
              <a:rPr lang="nl-NL" sz="1200" kern="1200" dirty="0">
                <a:solidFill>
                  <a:schemeClr val="tx1"/>
                </a:solidFill>
                <a:effectLst/>
                <a:latin typeface="+mn-lt"/>
                <a:ea typeface="+mn-ea"/>
                <a:cs typeface="+mn-cs"/>
              </a:rPr>
              <a:t>hoe de mantelzorger deze feiten beleeft, de ervaren belasting.</a:t>
            </a:r>
          </a:p>
          <a:p>
            <a:endParaRPr lang="nl-NL" sz="1200" b="1" kern="1200" dirty="0">
              <a:solidFill>
                <a:schemeClr val="tx1"/>
              </a:solidFill>
              <a:effectLst/>
              <a:latin typeface="+mn-lt"/>
              <a:ea typeface="+mn-ea"/>
              <a:cs typeface="+mn-cs"/>
            </a:endParaRPr>
          </a:p>
          <a:p>
            <a:r>
              <a:rPr lang="nl-NL" sz="1200" b="1" u="sng" kern="1200" dirty="0">
                <a:solidFill>
                  <a:schemeClr val="tx1"/>
                </a:solidFill>
                <a:effectLst/>
                <a:latin typeface="+mn-lt"/>
                <a:ea typeface="+mn-ea"/>
                <a:cs typeface="+mn-cs"/>
              </a:rPr>
              <a:t>Feitelijke en ervaren belasting</a:t>
            </a:r>
          </a:p>
          <a:p>
            <a:r>
              <a:rPr lang="nl-NL" sz="1200" kern="1200" dirty="0">
                <a:solidFill>
                  <a:schemeClr val="tx1"/>
                </a:solidFill>
                <a:effectLst/>
                <a:latin typeface="+mn-lt"/>
                <a:ea typeface="+mn-ea"/>
                <a:cs typeface="+mn-cs"/>
              </a:rPr>
              <a:t>De feitelijke belasting is door het oog van de buitenstaander afhankelijk van:</a:t>
            </a:r>
          </a:p>
          <a:p>
            <a:pPr lvl="0"/>
            <a:r>
              <a:rPr lang="nl-NL" sz="1200" kern="1200" dirty="0">
                <a:solidFill>
                  <a:schemeClr val="tx1"/>
                </a:solidFill>
                <a:effectLst/>
                <a:latin typeface="+mn-lt"/>
                <a:ea typeface="+mn-ea"/>
                <a:cs typeface="+mn-cs"/>
              </a:rPr>
              <a:t>- de kenmerken en het </a:t>
            </a:r>
            <a:r>
              <a:rPr lang="nl-NL" sz="1200" u="sng" kern="1200" dirty="0">
                <a:solidFill>
                  <a:schemeClr val="tx1"/>
                </a:solidFill>
                <a:effectLst/>
                <a:latin typeface="+mn-lt"/>
                <a:ea typeface="+mn-ea"/>
                <a:cs typeface="+mn-cs"/>
              </a:rPr>
              <a:t>verloop van de ziekte</a:t>
            </a:r>
            <a:r>
              <a:rPr lang="nl-NL" sz="1200" kern="1200" dirty="0">
                <a:solidFill>
                  <a:schemeClr val="tx1"/>
                </a:solidFill>
                <a:effectLst/>
                <a:latin typeface="+mn-lt"/>
                <a:ea typeface="+mn-ea"/>
                <a:cs typeface="+mn-cs"/>
              </a:rPr>
              <a:t>, de taken die dat voor de mantelzorger meebrengt en de tijd en tijdstippen die daarmee gemoeid zijn;</a:t>
            </a:r>
          </a:p>
          <a:p>
            <a:pPr lvl="0"/>
            <a:r>
              <a:rPr lang="nl-NL" sz="1200" kern="1200" dirty="0">
                <a:solidFill>
                  <a:schemeClr val="tx1"/>
                </a:solidFill>
                <a:effectLst/>
                <a:latin typeface="+mn-lt"/>
                <a:ea typeface="+mn-ea"/>
                <a:cs typeface="+mn-cs"/>
              </a:rPr>
              <a:t>- de lichamelijke </a:t>
            </a:r>
            <a:r>
              <a:rPr lang="nl-NL" sz="1200" u="sng" kern="1200" dirty="0">
                <a:solidFill>
                  <a:schemeClr val="tx1"/>
                </a:solidFill>
                <a:effectLst/>
                <a:latin typeface="+mn-lt"/>
                <a:ea typeface="+mn-ea"/>
                <a:cs typeface="+mn-cs"/>
              </a:rPr>
              <a:t>conditie</a:t>
            </a:r>
            <a:r>
              <a:rPr lang="nl-NL" sz="1200" kern="1200" dirty="0">
                <a:solidFill>
                  <a:schemeClr val="tx1"/>
                </a:solidFill>
                <a:effectLst/>
                <a:latin typeface="+mn-lt"/>
                <a:ea typeface="+mn-ea"/>
                <a:cs typeface="+mn-cs"/>
              </a:rPr>
              <a:t> van de mantelzorger zelf; of hij of zij bijvoorbeeld moeite heeft met lopen, tillen, zien of ademhalen;</a:t>
            </a:r>
          </a:p>
          <a:p>
            <a:pPr lvl="0"/>
            <a:r>
              <a:rPr lang="nl-NL" sz="1200" kern="1200" dirty="0">
                <a:solidFill>
                  <a:schemeClr val="tx1"/>
                </a:solidFill>
                <a:effectLst/>
                <a:latin typeface="+mn-lt"/>
                <a:ea typeface="+mn-ea"/>
                <a:cs typeface="+mn-cs"/>
              </a:rPr>
              <a:t>- de </a:t>
            </a:r>
            <a:r>
              <a:rPr lang="nl-NL" sz="1200" u="sng" kern="1200" dirty="0">
                <a:solidFill>
                  <a:schemeClr val="tx1"/>
                </a:solidFill>
                <a:effectLst/>
                <a:latin typeface="+mn-lt"/>
                <a:ea typeface="+mn-ea"/>
                <a:cs typeface="+mn-cs"/>
              </a:rPr>
              <a:t>andere verplichtingen</a:t>
            </a:r>
            <a:r>
              <a:rPr lang="nl-NL" sz="1200" kern="1200" dirty="0">
                <a:solidFill>
                  <a:schemeClr val="tx1"/>
                </a:solidFill>
                <a:effectLst/>
                <a:latin typeface="+mn-lt"/>
                <a:ea typeface="+mn-ea"/>
                <a:cs typeface="+mn-cs"/>
              </a:rPr>
              <a:t> die de mantelzorger heeft, bijvoorbeeld een baan of een gezin;</a:t>
            </a:r>
          </a:p>
          <a:p>
            <a:pPr lvl="0"/>
            <a:r>
              <a:rPr lang="nl-NL" sz="1200" kern="1200" dirty="0">
                <a:solidFill>
                  <a:schemeClr val="tx1"/>
                </a:solidFill>
                <a:effectLst/>
                <a:latin typeface="+mn-lt"/>
                <a:ea typeface="+mn-ea"/>
                <a:cs typeface="+mn-cs"/>
              </a:rPr>
              <a:t>- of er </a:t>
            </a:r>
            <a:r>
              <a:rPr lang="nl-NL" sz="1200" u="sng" kern="1200" dirty="0">
                <a:solidFill>
                  <a:schemeClr val="tx1"/>
                </a:solidFill>
                <a:effectLst/>
                <a:latin typeface="+mn-lt"/>
                <a:ea typeface="+mn-ea"/>
                <a:cs typeface="+mn-cs"/>
              </a:rPr>
              <a:t>genoeg geld</a:t>
            </a:r>
            <a:r>
              <a:rPr lang="nl-NL" sz="1200" kern="1200" dirty="0">
                <a:solidFill>
                  <a:schemeClr val="tx1"/>
                </a:solidFill>
                <a:effectLst/>
                <a:latin typeface="+mn-lt"/>
                <a:ea typeface="+mn-ea"/>
                <a:cs typeface="+mn-cs"/>
              </a:rPr>
              <a:t> is om de zorg gemakkelijker of plezieriger te maken, bijvoorbeeld door handige hulpmiddelen te kopen, regelmatig een taxi te nemen of op een aangepaste vakantie te gaan;</a:t>
            </a:r>
          </a:p>
          <a:p>
            <a:pPr lvl="0"/>
            <a:r>
              <a:rPr lang="nl-NL" sz="1200" kern="1200" dirty="0">
                <a:solidFill>
                  <a:schemeClr val="tx1"/>
                </a:solidFill>
                <a:effectLst/>
                <a:latin typeface="+mn-lt"/>
                <a:ea typeface="+mn-ea"/>
                <a:cs typeface="+mn-cs"/>
              </a:rPr>
              <a:t>- of het huis praktisch is ingericht; en of er mogelijkheden zijn om het huis aan te passen zodat de zorg verlicht kan worden (ruimte voor tillift, traplift, aangepast toilet, beugels)</a:t>
            </a:r>
          </a:p>
          <a:p>
            <a:pPr lvl="0"/>
            <a:r>
              <a:rPr lang="nl-NL" sz="1200" kern="1200" dirty="0">
                <a:solidFill>
                  <a:schemeClr val="tx1"/>
                </a:solidFill>
                <a:effectLst/>
                <a:latin typeface="+mn-lt"/>
                <a:ea typeface="+mn-ea"/>
                <a:cs typeface="+mn-cs"/>
              </a:rPr>
              <a:t>- of de mantelzorger aandacht (en steun), bezoek of hulp </a:t>
            </a:r>
            <a:r>
              <a:rPr lang="nl-NL" sz="1200" u="sng" kern="1200" dirty="0">
                <a:solidFill>
                  <a:schemeClr val="tx1"/>
                </a:solidFill>
                <a:effectLst/>
                <a:latin typeface="+mn-lt"/>
                <a:ea typeface="+mn-ea"/>
                <a:cs typeface="+mn-cs"/>
              </a:rPr>
              <a:t>van anderen</a:t>
            </a:r>
            <a:r>
              <a:rPr lang="nl-NL" sz="1200" kern="1200" dirty="0">
                <a:solidFill>
                  <a:schemeClr val="tx1"/>
                </a:solidFill>
                <a:effectLst/>
                <a:latin typeface="+mn-lt"/>
                <a:ea typeface="+mn-ea"/>
                <a:cs typeface="+mn-cs"/>
              </a:rPr>
              <a:t> krijgt.</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Als je het lijstje van feitelijke gegevens langsloopt, zal het </a:t>
            </a:r>
            <a:r>
              <a:rPr lang="nl-NL" sz="1200" u="sng" kern="1200" dirty="0">
                <a:solidFill>
                  <a:schemeClr val="tx1"/>
                </a:solidFill>
                <a:effectLst/>
                <a:latin typeface="+mn-lt"/>
                <a:ea typeface="+mn-ea"/>
                <a:cs typeface="+mn-cs"/>
              </a:rPr>
              <a:t>van persoon tot persoon verschillen hoe zwaar bepaalde problemen wegen</a:t>
            </a:r>
            <a:r>
              <a:rPr lang="nl-NL" sz="1200" kern="1200" dirty="0">
                <a:solidFill>
                  <a:schemeClr val="tx1"/>
                </a:solidFill>
                <a:effectLst/>
                <a:latin typeface="+mn-lt"/>
                <a:ea typeface="+mn-ea"/>
                <a:cs typeface="+mn-cs"/>
              </a:rPr>
              <a:t>. De belasting die ervaren wordt kan dus verschillen. Incontinentie is voor de één bijvoorbeeld een veel groter probleem dan voor de ander. Als een mantelzorger bijvoorbeeld een beroep in de zorg heeft, zal hij of zij er waarschijnlijk minder moeite mee hebben dan mensen die er voor het eerst van hun leven mee te maken krijgen.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Ook met de eigen gezondheid kunnen mensen heel verschillend omgaan. Sommige mantelzorgers zijn zo gewend aan hun eigen gezondheidsklachten dat ze er geen last van hebben als ze voor iemand zorgen. Voor anderen staan hun eigen klachten de zorg juist erg in de weg.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Hulp van anderen wordt ook verschillend ervaren. Voor de een is hulp van een ander prettig, terwijl de ander dit kan ervaren als lastig omdat hij/zij geen ‘pottenkijkers’ wil. Ook de hulp van professionals wordt soms als belasting ervaren, omdat ze vreemden in huis krijgen en ze bijvoorbeeld bij het maken van afspraken rekening moeten houden met de zorg.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Verschillende mantelzorgers kunnen verschillend kijken naar de zaken die hun eigen belasting bepalen. </a:t>
            </a:r>
          </a:p>
          <a:p>
            <a:r>
              <a:rPr lang="nl-NL" sz="1200" kern="1200" dirty="0">
                <a:solidFill>
                  <a:schemeClr val="tx1"/>
                </a:solidFill>
                <a:effectLst/>
                <a:latin typeface="+mn-lt"/>
                <a:ea typeface="+mn-ea"/>
                <a:cs typeface="+mn-cs"/>
              </a:rPr>
              <a:t>Die verschillen hangen samen met:</a:t>
            </a:r>
          </a:p>
          <a:p>
            <a:pPr lvl="0"/>
            <a:r>
              <a:rPr lang="nl-NL" sz="1200" kern="1200" dirty="0">
                <a:solidFill>
                  <a:schemeClr val="tx1"/>
                </a:solidFill>
                <a:effectLst/>
                <a:latin typeface="+mn-lt"/>
                <a:ea typeface="+mn-ea"/>
                <a:cs typeface="+mn-cs"/>
              </a:rPr>
              <a:t>- de manier waarop de mantelzorger met de situatie omgaat;</a:t>
            </a:r>
          </a:p>
          <a:p>
            <a:pPr lvl="0"/>
            <a:r>
              <a:rPr lang="nl-NL" sz="1200" kern="1200" dirty="0">
                <a:solidFill>
                  <a:schemeClr val="tx1"/>
                </a:solidFill>
                <a:effectLst/>
                <a:latin typeface="+mn-lt"/>
                <a:ea typeface="+mn-ea"/>
                <a:cs typeface="+mn-cs"/>
              </a:rPr>
              <a:t>- de mate waarin hij of zij de situatie accepteert;</a:t>
            </a:r>
          </a:p>
          <a:p>
            <a:pPr lvl="0"/>
            <a:r>
              <a:rPr lang="nl-NL" sz="1200" kern="1200" dirty="0">
                <a:solidFill>
                  <a:schemeClr val="tx1"/>
                </a:solidFill>
                <a:effectLst/>
                <a:latin typeface="+mn-lt"/>
                <a:ea typeface="+mn-ea"/>
                <a:cs typeface="+mn-cs"/>
              </a:rPr>
              <a:t>- zijn of haar motivatie. Waarom helpt de mantelzorger de naaste? Omdat die vind dat het zo hoort, omdat het bij het huwelijk beloofd is? Of omdat die het graag doet/leuk vindt/enz.</a:t>
            </a:r>
          </a:p>
          <a:p>
            <a:r>
              <a:rPr lang="nl-NL"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Factoren die de draagkracht en draaglast beïnvloeden</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Om de draagkracht en draaglast van iemand in kaart te kunnen brengen, is het dus altijd belangrijk om naar de persoonlijke situatie van de zorgvrager en de mantelzorger te kijken. Er zijn verschillende factoren die de draagkracht en draaglast beïnvloeden:</a:t>
            </a:r>
          </a:p>
          <a:p>
            <a:pPr lvl="0"/>
            <a:r>
              <a:rPr lang="nl-NL" sz="1200" kern="1200" dirty="0">
                <a:solidFill>
                  <a:schemeClr val="tx1"/>
                </a:solidFill>
                <a:effectLst/>
                <a:latin typeface="+mn-lt"/>
                <a:ea typeface="+mn-ea"/>
                <a:cs typeface="+mn-cs"/>
              </a:rPr>
              <a:t>Praktische factoren;</a:t>
            </a:r>
          </a:p>
          <a:p>
            <a:pPr lvl="0"/>
            <a:r>
              <a:rPr lang="nl-NL" sz="1200" kern="1200" dirty="0">
                <a:solidFill>
                  <a:schemeClr val="tx1"/>
                </a:solidFill>
                <a:effectLst/>
                <a:latin typeface="+mn-lt"/>
                <a:ea typeface="+mn-ea"/>
                <a:cs typeface="+mn-cs"/>
              </a:rPr>
              <a:t>Emotionele factoren;</a:t>
            </a:r>
          </a:p>
          <a:p>
            <a:pPr lvl="0"/>
            <a:r>
              <a:rPr lang="nl-NL" sz="1200" kern="1200" dirty="0">
                <a:solidFill>
                  <a:schemeClr val="tx1"/>
                </a:solidFill>
                <a:effectLst/>
                <a:latin typeface="+mn-lt"/>
                <a:ea typeface="+mn-ea"/>
                <a:cs typeface="+mn-cs"/>
              </a:rPr>
              <a:t>Relationele factoren/sociale factoren;</a:t>
            </a:r>
          </a:p>
          <a:p>
            <a:pPr lvl="0"/>
            <a:r>
              <a:rPr lang="nl-NL" sz="1200" kern="1200" dirty="0">
                <a:solidFill>
                  <a:schemeClr val="tx1"/>
                </a:solidFill>
                <a:effectLst/>
                <a:latin typeface="+mn-lt"/>
                <a:ea typeface="+mn-ea"/>
                <a:cs typeface="+mn-cs"/>
              </a:rPr>
              <a:t>Lichamelijke factoren.</a:t>
            </a:r>
          </a:p>
          <a:p>
            <a:r>
              <a:rPr lang="nl-NL" sz="1200" kern="1200" dirty="0">
                <a:solidFill>
                  <a:schemeClr val="tx1"/>
                </a:solidFill>
                <a:effectLst/>
                <a:latin typeface="+mn-lt"/>
                <a:ea typeface="+mn-ea"/>
                <a:cs typeface="+mn-cs"/>
              </a:rPr>
              <a:t> </a:t>
            </a:r>
          </a:p>
          <a:p>
            <a:br>
              <a:rPr lang="nl-NL" sz="1200" kern="1200" dirty="0">
                <a:solidFill>
                  <a:schemeClr val="tx1"/>
                </a:solidFill>
                <a:effectLst/>
                <a:latin typeface="+mn-lt"/>
                <a:ea typeface="+mn-ea"/>
                <a:cs typeface="+mn-cs"/>
              </a:rPr>
            </a:br>
            <a:r>
              <a:rPr lang="nl-NL" sz="1200" b="1" kern="1200" dirty="0">
                <a:solidFill>
                  <a:schemeClr val="tx1"/>
                </a:solidFill>
                <a:effectLst/>
                <a:latin typeface="+mn-lt"/>
                <a:ea typeface="+mn-ea"/>
                <a:cs typeface="+mn-cs"/>
              </a:rPr>
              <a:t>Praktisch</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Huishouden/eigen gezinssamenstelling</a:t>
            </a:r>
          </a:p>
          <a:p>
            <a:pPr lvl="0"/>
            <a:r>
              <a:rPr lang="nl-NL" sz="1200" kern="1200" dirty="0">
                <a:solidFill>
                  <a:schemeClr val="tx1"/>
                </a:solidFill>
                <a:effectLst/>
                <a:latin typeface="+mn-lt"/>
                <a:ea typeface="+mn-ea"/>
                <a:cs typeface="+mn-cs"/>
              </a:rPr>
              <a:t>Zorgtaken</a:t>
            </a:r>
          </a:p>
          <a:p>
            <a:pPr lvl="0"/>
            <a:r>
              <a:rPr lang="nl-NL" sz="1200" kern="1200" dirty="0">
                <a:solidFill>
                  <a:schemeClr val="tx1"/>
                </a:solidFill>
                <a:effectLst/>
                <a:latin typeface="+mn-lt"/>
                <a:ea typeface="+mn-ea"/>
                <a:cs typeface="+mn-cs"/>
              </a:rPr>
              <a:t>Hulpmiddelen</a:t>
            </a:r>
          </a:p>
          <a:p>
            <a:pPr lvl="0"/>
            <a:r>
              <a:rPr lang="nl-NL" sz="1200" kern="1200" dirty="0">
                <a:solidFill>
                  <a:schemeClr val="tx1"/>
                </a:solidFill>
                <a:effectLst/>
                <a:latin typeface="+mn-lt"/>
                <a:ea typeface="+mn-ea"/>
                <a:cs typeface="+mn-cs"/>
              </a:rPr>
              <a:t>Instanties</a:t>
            </a:r>
          </a:p>
          <a:p>
            <a:pPr lvl="0"/>
            <a:r>
              <a:rPr lang="nl-NL" sz="1200" kern="1200" dirty="0">
                <a:solidFill>
                  <a:schemeClr val="tx1"/>
                </a:solidFill>
                <a:effectLst/>
                <a:latin typeface="+mn-lt"/>
                <a:ea typeface="+mn-ea"/>
                <a:cs typeface="+mn-cs"/>
              </a:rPr>
              <a:t>Informatie, kennis, ervaring, genoten opleiding</a:t>
            </a:r>
          </a:p>
          <a:p>
            <a:pPr lvl="0"/>
            <a:r>
              <a:rPr lang="nl-NL" sz="1200" kern="1200" dirty="0">
                <a:solidFill>
                  <a:schemeClr val="tx1"/>
                </a:solidFill>
                <a:effectLst/>
                <a:latin typeface="+mn-lt"/>
                <a:ea typeface="+mn-ea"/>
                <a:cs typeface="+mn-cs"/>
              </a:rPr>
              <a:t>Coördinatie</a:t>
            </a:r>
          </a:p>
          <a:p>
            <a:r>
              <a:rPr lang="nl-NL"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Emotioneel</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De situatie accepteren</a:t>
            </a:r>
          </a:p>
          <a:p>
            <a:pPr lvl="0"/>
            <a:r>
              <a:rPr lang="nl-NL" sz="1200" kern="1200" dirty="0">
                <a:solidFill>
                  <a:schemeClr val="tx1"/>
                </a:solidFill>
                <a:effectLst/>
                <a:latin typeface="+mn-lt"/>
                <a:ea typeface="+mn-ea"/>
                <a:cs typeface="+mn-cs"/>
              </a:rPr>
              <a:t>Motivatie om te zorgen</a:t>
            </a:r>
          </a:p>
          <a:p>
            <a:pPr lvl="0"/>
            <a:r>
              <a:rPr lang="nl-NL" sz="1200" kern="1200" dirty="0">
                <a:solidFill>
                  <a:schemeClr val="tx1"/>
                </a:solidFill>
                <a:effectLst/>
                <a:latin typeface="+mn-lt"/>
                <a:ea typeface="+mn-ea"/>
                <a:cs typeface="+mn-cs"/>
              </a:rPr>
              <a:t>Grenzen kunnen aangeven</a:t>
            </a:r>
          </a:p>
          <a:p>
            <a:pPr lvl="0"/>
            <a:r>
              <a:rPr lang="nl-NL" sz="1200" kern="1200" dirty="0">
                <a:solidFill>
                  <a:schemeClr val="tx1"/>
                </a:solidFill>
                <a:effectLst/>
                <a:latin typeface="+mn-lt"/>
                <a:ea typeface="+mn-ea"/>
                <a:cs typeface="+mn-cs"/>
              </a:rPr>
              <a:t>Omgaan met problemen</a:t>
            </a:r>
          </a:p>
          <a:p>
            <a:pPr lvl="0"/>
            <a:r>
              <a:rPr lang="nl-NL" sz="1200" kern="1200" dirty="0">
                <a:solidFill>
                  <a:schemeClr val="tx1"/>
                </a:solidFill>
                <a:effectLst/>
                <a:latin typeface="+mn-lt"/>
                <a:ea typeface="+mn-ea"/>
                <a:cs typeface="+mn-cs"/>
              </a:rPr>
              <a:t>Zelfvertrouwen</a:t>
            </a:r>
          </a:p>
          <a:p>
            <a:pPr lvl="0"/>
            <a:r>
              <a:rPr lang="nl-NL" sz="1200" kern="1200" dirty="0">
                <a:solidFill>
                  <a:schemeClr val="tx1"/>
                </a:solidFill>
                <a:effectLst/>
                <a:latin typeface="+mn-lt"/>
                <a:ea typeface="+mn-ea"/>
                <a:cs typeface="+mn-cs"/>
              </a:rPr>
              <a:t>Positieve levenshouding</a:t>
            </a:r>
          </a:p>
          <a:p>
            <a:r>
              <a:rPr lang="nl-NL"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Relationeel</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Relatie tot de cliënt</a:t>
            </a:r>
          </a:p>
          <a:p>
            <a:pPr lvl="0"/>
            <a:r>
              <a:rPr lang="nl-NL" sz="1200" kern="1200" dirty="0">
                <a:solidFill>
                  <a:schemeClr val="tx1"/>
                </a:solidFill>
                <a:effectLst/>
                <a:latin typeface="+mn-lt"/>
                <a:ea typeface="+mn-ea"/>
                <a:cs typeface="+mn-cs"/>
              </a:rPr>
              <a:t>Relatie met familie</a:t>
            </a:r>
          </a:p>
          <a:p>
            <a:pPr lvl="0"/>
            <a:r>
              <a:rPr lang="nl-NL" sz="1200" kern="1200" dirty="0">
                <a:solidFill>
                  <a:schemeClr val="tx1"/>
                </a:solidFill>
                <a:effectLst/>
                <a:latin typeface="+mn-lt"/>
                <a:ea typeface="+mn-ea"/>
                <a:cs typeface="+mn-cs"/>
              </a:rPr>
              <a:t>Relatie binnen eigen gezin, vrienden, kennissen</a:t>
            </a:r>
          </a:p>
          <a:p>
            <a:pPr lvl="0"/>
            <a:r>
              <a:rPr lang="nl-NL" sz="1200" kern="1200" dirty="0">
                <a:solidFill>
                  <a:schemeClr val="tx1"/>
                </a:solidFill>
                <a:effectLst/>
                <a:latin typeface="+mn-lt"/>
                <a:ea typeface="+mn-ea"/>
                <a:cs typeface="+mn-cs"/>
              </a:rPr>
              <a:t>Relatie met hulpverleners</a:t>
            </a:r>
          </a:p>
          <a:p>
            <a:pPr lvl="0"/>
            <a:r>
              <a:rPr lang="nl-NL" sz="1200" kern="1200" dirty="0">
                <a:solidFill>
                  <a:schemeClr val="tx1"/>
                </a:solidFill>
                <a:effectLst/>
                <a:latin typeface="+mn-lt"/>
                <a:ea typeface="+mn-ea"/>
                <a:cs typeface="+mn-cs"/>
              </a:rPr>
              <a:t>Sociale activiteiten buitenshuis</a:t>
            </a:r>
          </a:p>
          <a:p>
            <a:r>
              <a:rPr lang="nl-NL"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Lichamelijk</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Lichamelijke gezondheid en welzijn</a:t>
            </a:r>
          </a:p>
          <a:p>
            <a:pPr lvl="0"/>
            <a:r>
              <a:rPr lang="nl-NL" sz="1200" kern="1200" dirty="0">
                <a:solidFill>
                  <a:schemeClr val="tx1"/>
                </a:solidFill>
                <a:effectLst/>
                <a:latin typeface="+mn-lt"/>
                <a:ea typeface="+mn-ea"/>
                <a:cs typeface="+mn-cs"/>
              </a:rPr>
              <a:t>Dag- en nachtritme</a:t>
            </a:r>
          </a:p>
          <a:p>
            <a:pPr lvl="0"/>
            <a:r>
              <a:rPr lang="nl-NL" sz="1200" kern="1200" dirty="0">
                <a:solidFill>
                  <a:schemeClr val="tx1"/>
                </a:solidFill>
                <a:effectLst/>
                <a:latin typeface="+mn-lt"/>
                <a:ea typeface="+mn-ea"/>
                <a:cs typeface="+mn-cs"/>
              </a:rPr>
              <a:t>Voeding</a:t>
            </a:r>
          </a:p>
          <a:p>
            <a:pPr lvl="0"/>
            <a:r>
              <a:rPr lang="nl-NL" sz="1200" kern="1200" dirty="0">
                <a:solidFill>
                  <a:schemeClr val="tx1"/>
                </a:solidFill>
                <a:effectLst/>
                <a:latin typeface="+mn-lt"/>
                <a:ea typeface="+mn-ea"/>
                <a:cs typeface="+mn-cs"/>
              </a:rPr>
              <a:t>Beweging</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 </a:t>
            </a:r>
            <a:br>
              <a:rPr lang="nl-NL" sz="1200" b="1"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endParaRPr lang="nl-NL" altLang="nl-NL" dirty="0"/>
          </a:p>
          <a:p>
            <a:endParaRPr lang="nl-NL" alt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18</a:t>
            </a:fld>
            <a:endParaRPr lang="nl-NL"/>
          </a:p>
        </p:txBody>
      </p:sp>
    </p:spTree>
    <p:extLst>
      <p:ext uri="{BB962C8B-B14F-4D97-AF65-F5344CB8AC3E}">
        <p14:creationId xmlns:p14="http://schemas.microsoft.com/office/powerpoint/2010/main" val="1294129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Veel mensen herkennen zich niet in de term mantelzorger. </a:t>
            </a:r>
          </a:p>
          <a:p>
            <a:r>
              <a:rPr lang="nl-NL" sz="1200" kern="1200" dirty="0">
                <a:solidFill>
                  <a:schemeClr val="tx1"/>
                </a:solidFill>
                <a:effectLst/>
                <a:latin typeface="+mn-lt"/>
                <a:ea typeface="+mn-ea"/>
                <a:cs typeface="+mn-cs"/>
              </a:rPr>
              <a:t>“Ze zijn toch gewoon partner / moeder / zus / vriend / buur / … van iemand”. Wanneer </a:t>
            </a:r>
            <a:r>
              <a:rPr lang="nl-NL" sz="1200" b="1" kern="1200" dirty="0">
                <a:solidFill>
                  <a:schemeClr val="tx1"/>
                </a:solidFill>
                <a:effectLst/>
                <a:latin typeface="+mn-lt"/>
                <a:ea typeface="+mn-ea"/>
                <a:cs typeface="+mn-cs"/>
              </a:rPr>
              <a:t>iemand waar je een relatie mee hebt</a:t>
            </a:r>
            <a:r>
              <a:rPr lang="nl-NL" sz="1200" kern="1200" dirty="0">
                <a:solidFill>
                  <a:schemeClr val="tx1"/>
                </a:solidFill>
                <a:effectLst/>
                <a:latin typeface="+mn-lt"/>
                <a:ea typeface="+mn-ea"/>
                <a:cs typeface="+mn-cs"/>
              </a:rPr>
              <a:t> om hulp vraagt help je natuurlijk. Vaak wordt deze vraag om hulp geleidelijk groter.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tijd die aan mantelzorg taken besteed wordt kan van enkele uurtjes per week oplopen tot vierentwintig uur per dag. Mantelzorg is zelden een keuze en neemt plotseling of geleidelijk een plaats in iemands leven in. </a:t>
            </a:r>
          </a:p>
          <a:p>
            <a:r>
              <a:rPr lang="nl-NL" sz="1200" kern="1200" dirty="0">
                <a:solidFill>
                  <a:schemeClr val="tx1"/>
                </a:solidFill>
                <a:effectLst/>
                <a:latin typeface="+mn-lt"/>
                <a:ea typeface="+mn-ea"/>
                <a:cs typeface="+mn-cs"/>
              </a:rPr>
              <a:t>Vaak staat de mantelzorger er alleen voor. </a:t>
            </a:r>
          </a:p>
          <a:p>
            <a:r>
              <a:rPr lang="nl-NL" sz="1200" kern="1200" dirty="0">
                <a:solidFill>
                  <a:schemeClr val="tx1"/>
                </a:solidFill>
                <a:effectLst/>
                <a:latin typeface="+mn-lt"/>
                <a:ea typeface="+mn-ea"/>
                <a:cs typeface="+mn-cs"/>
              </a:rPr>
              <a:t>Een veel gehoord signaal is dan ook dat mantelzorgers zich vaak alleen voelen in de situatie. Vooral wanneer er sprake is van een partner die zorgvrager is. Voor een buitenstaander is het vaak moeilijk voor te stellen hoe het echt is om mantelzorger te zijn. </a:t>
            </a:r>
            <a:br>
              <a:rPr lang="nl-NL" sz="1200"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kan ook zijn dat de zorg met meerdere personen wordt gedeeld. Hiervan is voornamelijk sprake wanneer de zorgvrager een vader/moeder is en er meerdere kinderen in het gezin zijn.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kan gebeuren dat men van de een op de andere dag in de situatie komt dat men de zorg krijgt voor een ander. </a:t>
            </a:r>
          </a:p>
          <a:p>
            <a:r>
              <a:rPr lang="nl-NL" sz="1200" kern="1200" dirty="0">
                <a:solidFill>
                  <a:schemeClr val="tx1"/>
                </a:solidFill>
                <a:effectLst/>
                <a:latin typeface="+mn-lt"/>
                <a:ea typeface="+mn-ea"/>
                <a:cs typeface="+mn-cs"/>
              </a:rPr>
              <a:t>Bijvoorbeeld na een ernstig ongeval of een hersenbloeding. Dit kan een drastische verandering betekenen in iemands leven, zowel het leven van de zorgvrager als van de naaste(n).</a:t>
            </a:r>
          </a:p>
          <a:p>
            <a:r>
              <a:rPr lang="nl-NL" sz="1200" kern="1200" dirty="0">
                <a:solidFill>
                  <a:schemeClr val="tx1"/>
                </a:solidFill>
                <a:effectLst/>
                <a:latin typeface="+mn-lt"/>
                <a:ea typeface="+mn-ea"/>
                <a:cs typeface="+mn-cs"/>
              </a:rPr>
              <a:t>De zorg kan variëren van het verlenen van enkele hand- en spandiensten tot een intensieve verzorging al dan niet in combinatie met de professionele hulpverlening. </a:t>
            </a:r>
          </a:p>
          <a:p>
            <a:r>
              <a:rPr lang="nl-NL" sz="1200" kern="1200" dirty="0">
                <a:solidFill>
                  <a:schemeClr val="tx1"/>
                </a:solidFill>
                <a:effectLst/>
                <a:latin typeface="+mn-lt"/>
                <a:ea typeface="+mn-ea"/>
                <a:cs typeface="+mn-cs"/>
              </a:rPr>
              <a:t>Mantelzorgers nemen deze taak op zich naast de zorg voor het eigen gezin of baan. Dit legt een extra druk op de schouders van de mantelzorger.</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takenpakket van een mantelzorger is divers. </a:t>
            </a:r>
          </a:p>
          <a:p>
            <a:r>
              <a:rPr lang="nl-NL" sz="1200" u="sng" kern="1200" dirty="0">
                <a:solidFill>
                  <a:schemeClr val="tx1"/>
                </a:solidFill>
                <a:effectLst/>
                <a:latin typeface="+mn-lt"/>
                <a:ea typeface="+mn-ea"/>
                <a:cs typeface="+mn-cs"/>
              </a:rPr>
              <a:t>Ook de taken die iemand niet leuk vindt of waar de mantelzorger moeite mee heeft, moeten gebeuren. Dit kan leiden tot overschrijding van de eigen grenzen, waardoor er overbelasting kan optreden. </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Mantelzorg is een taak die veel voldoening kan geven, maar daartegenover ook veel kan vragen.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Mensen die mantelzorg bieden zijn ook zeker niet per definitie zielig. Er zijn veel mensen die het met liefde doen en die er veel voor terug krijgen. Deze ervaren belasting is onder andere afhankelijk van de persoon, de situatie, duur, leeftijd en de draagkracht/draaglast. Tijdens deze basiscursus gaan we het hier uitgebreid over hebben.</a:t>
            </a:r>
          </a:p>
          <a:p>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19</a:t>
            </a:fld>
            <a:endParaRPr lang="nl-NL"/>
          </a:p>
        </p:txBody>
      </p:sp>
    </p:spTree>
    <p:extLst>
      <p:ext uri="{BB962C8B-B14F-4D97-AF65-F5344CB8AC3E}">
        <p14:creationId xmlns:p14="http://schemas.microsoft.com/office/powerpoint/2010/main" val="1344653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7B926882-120E-BE46-8FF6-C4356AFE3745}" type="slidenum">
              <a:rPr lang="nl-NL" smtClean="0"/>
              <a:t>2</a:t>
            </a:fld>
            <a:endParaRPr lang="nl-NL"/>
          </a:p>
        </p:txBody>
      </p:sp>
    </p:spTree>
    <p:extLst>
      <p:ext uri="{BB962C8B-B14F-4D97-AF65-F5344CB8AC3E}">
        <p14:creationId xmlns:p14="http://schemas.microsoft.com/office/powerpoint/2010/main" val="3145984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ltLang="nl-NL" b="1" dirty="0"/>
              <a:t>Filmpje 4. Rol en positie zorgvrijwilliger</a:t>
            </a:r>
          </a:p>
          <a:p>
            <a:pPr>
              <a:defRPr/>
            </a:pPr>
            <a:endParaRPr lang="nl-NL" altLang="nl-NL" dirty="0"/>
          </a:p>
          <a:p>
            <a:pPr>
              <a:defRPr/>
            </a:pPr>
            <a:r>
              <a:rPr lang="nl-NL" altLang="nl-NL" dirty="0"/>
              <a:t>De zorg is opgedeeld in:</a:t>
            </a:r>
          </a:p>
          <a:p>
            <a:pPr marL="171450" indent="-171450">
              <a:buFontTx/>
              <a:buChar char="-"/>
              <a:defRPr/>
            </a:pPr>
            <a:r>
              <a:rPr lang="nl-NL" altLang="nl-NL" dirty="0"/>
              <a:t>Professionele hulpverleners</a:t>
            </a:r>
          </a:p>
          <a:p>
            <a:pPr marL="171450" indent="-171450">
              <a:buFontTx/>
              <a:buChar char="-"/>
              <a:defRPr/>
            </a:pPr>
            <a:r>
              <a:rPr lang="nl-NL" altLang="nl-NL" dirty="0"/>
              <a:t>Vrienden en familie</a:t>
            </a:r>
          </a:p>
          <a:p>
            <a:pPr marL="171450" indent="-171450">
              <a:buFontTx/>
              <a:buChar char="-"/>
              <a:defRPr/>
            </a:pPr>
            <a:r>
              <a:rPr lang="nl-NL" altLang="nl-NL" dirty="0"/>
              <a:t>Vrijwilliger (staat naast de zorgvrager)</a:t>
            </a:r>
          </a:p>
          <a:p>
            <a:endParaRPr lang="nl-NL" dirty="0"/>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20</a:t>
            </a:fld>
            <a:endParaRPr lang="nl-NL"/>
          </a:p>
        </p:txBody>
      </p:sp>
    </p:spTree>
    <p:extLst>
      <p:ext uri="{BB962C8B-B14F-4D97-AF65-F5344CB8AC3E}">
        <p14:creationId xmlns:p14="http://schemas.microsoft.com/office/powerpoint/2010/main" val="1734799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b="1" u="sng" dirty="0"/>
              <a:t>MZ</a:t>
            </a:r>
            <a:r>
              <a:rPr lang="nl-NL" altLang="nl-NL" b="1" dirty="0"/>
              <a:t> 				Vrijwilliger</a:t>
            </a:r>
          </a:p>
          <a:p>
            <a:r>
              <a:rPr lang="nl-NL" altLang="nl-NL" u="sng" dirty="0"/>
              <a:t>Vloeit voort uit de relatie</a:t>
            </a:r>
            <a:r>
              <a:rPr lang="nl-NL" altLang="nl-NL" dirty="0"/>
              <a:t>			In georganiseerd verband</a:t>
            </a:r>
          </a:p>
          <a:p>
            <a:r>
              <a:rPr lang="nl-NL" altLang="nl-NL" u="sng" dirty="0"/>
              <a:t>Overkomt je</a:t>
            </a:r>
            <a:r>
              <a:rPr lang="nl-NL" altLang="nl-NL" dirty="0"/>
              <a:t>				Bewuste keuze</a:t>
            </a:r>
          </a:p>
          <a:p>
            <a:r>
              <a:rPr lang="nl-NL" altLang="nl-NL" u="sng" dirty="0"/>
              <a:t>Houdt nooit op en stopt niet</a:t>
            </a:r>
            <a:r>
              <a:rPr lang="nl-NL" altLang="nl-NL" dirty="0"/>
              <a:t>		Zelf te bepalen hoeveel tijd,</a:t>
            </a:r>
          </a:p>
          <a:p>
            <a:r>
              <a:rPr lang="nl-NL" altLang="nl-NL" dirty="0"/>
              <a:t>				welk moment en kan stoppen </a:t>
            </a:r>
          </a:p>
          <a:p>
            <a:r>
              <a:rPr lang="nl-NL" altLang="nl-NL" u="sng" dirty="0"/>
              <a:t>Moet alles doen, ook wat MZ niet leuk vindt</a:t>
            </a:r>
            <a:r>
              <a:rPr lang="nl-NL" altLang="nl-NL" dirty="0"/>
              <a:t>	Kan aard v werk en grenzen bepalen</a:t>
            </a:r>
          </a:p>
          <a:p>
            <a:r>
              <a:rPr lang="nl-NL" altLang="nl-NL" u="sng" dirty="0"/>
              <a:t>Betreft altijd een naaste</a:t>
            </a:r>
            <a:r>
              <a:rPr lang="nl-NL" altLang="nl-NL" dirty="0"/>
              <a:t>			Altijd iemand buiten eigen relaties</a:t>
            </a:r>
          </a:p>
          <a:p>
            <a:r>
              <a:rPr lang="nl-NL" altLang="nl-NL" u="sng" dirty="0"/>
              <a:t>Opgelegd en kan leiden tot overbelasting</a:t>
            </a:r>
            <a:r>
              <a:rPr lang="nl-NL" altLang="nl-NL" dirty="0"/>
              <a:t>	Wordt gezien als ontspanning </a:t>
            </a:r>
          </a:p>
          <a:p>
            <a:r>
              <a:rPr lang="nl-NL" altLang="nl-NL" dirty="0"/>
              <a:t>				/ vrijetijdsbesteding</a:t>
            </a:r>
          </a:p>
          <a:p>
            <a:r>
              <a:rPr lang="nl-NL" altLang="nl-NL" u="sng" dirty="0"/>
              <a:t>Beperkt mogelijkheden tot leggen/</a:t>
            </a:r>
            <a:r>
              <a:rPr lang="nl-NL" altLang="nl-NL" dirty="0"/>
              <a:t>		Nieuwe contacten opdoen</a:t>
            </a:r>
            <a:br>
              <a:rPr lang="nl-NL" altLang="nl-NL" u="sng" dirty="0"/>
            </a:br>
            <a:r>
              <a:rPr lang="nl-NL" altLang="nl-NL" u="sng" dirty="0"/>
              <a:t>onderhouden contacten</a:t>
            </a:r>
            <a:r>
              <a:rPr lang="nl-NL" altLang="nl-NL" dirty="0"/>
              <a:t>	</a:t>
            </a:r>
          </a:p>
          <a:p>
            <a:r>
              <a:rPr lang="nl-NL" altLang="nl-NL" u="sng" dirty="0"/>
              <a:t>Voelen zich vaak ondergewaardeerd</a:t>
            </a:r>
            <a:r>
              <a:rPr lang="nl-NL" altLang="nl-NL" dirty="0"/>
              <a:t>		Voelen zich gewaardeerd</a:t>
            </a:r>
          </a:p>
          <a:p>
            <a:r>
              <a:rPr lang="nl-NL" altLang="nl-NL" u="sng" dirty="0"/>
              <a:t>Vindt men vanzelfsprekend</a:t>
            </a:r>
            <a:r>
              <a:rPr lang="nl-NL" altLang="nl-NL" dirty="0"/>
              <a:t>		Wekt bewondering</a:t>
            </a:r>
          </a:p>
          <a:p>
            <a:r>
              <a:rPr lang="nl-NL" altLang="nl-NL" u="sng" dirty="0"/>
              <a:t>Staan er vaak alleen voor</a:t>
            </a:r>
            <a:r>
              <a:rPr lang="nl-NL" altLang="nl-NL" dirty="0"/>
              <a:t>		Scholing, ondersteuning en contact</a:t>
            </a:r>
          </a:p>
          <a:p>
            <a:endParaRPr lang="nl-NL" altLang="nl-NL" dirty="0"/>
          </a:p>
          <a:p>
            <a:r>
              <a:rPr lang="nl-NL" altLang="nl-NL" dirty="0"/>
              <a:t>Definitie vrijwilligerswerk in de zorg zoals wij hem aanhouden:</a:t>
            </a:r>
          </a:p>
          <a:p>
            <a:r>
              <a:rPr lang="nl-NL" sz="1200" kern="1200" dirty="0">
                <a:solidFill>
                  <a:schemeClr val="tx1"/>
                </a:solidFill>
                <a:effectLst/>
                <a:latin typeface="+mn-lt"/>
                <a:ea typeface="+mn-ea"/>
                <a:cs typeface="+mn-cs"/>
              </a:rPr>
              <a:t>“Vrijwilligers in de zorg zijn mensen die </a:t>
            </a:r>
            <a:r>
              <a:rPr lang="nl-NL" sz="1200" b="1" kern="1200" dirty="0">
                <a:solidFill>
                  <a:schemeClr val="tx1"/>
                </a:solidFill>
                <a:effectLst/>
                <a:latin typeface="+mn-lt"/>
                <a:ea typeface="+mn-ea"/>
                <a:cs typeface="+mn-cs"/>
              </a:rPr>
              <a:t>onbetaald</a:t>
            </a:r>
            <a:r>
              <a:rPr lang="nl-NL" sz="1200" kern="1200" dirty="0">
                <a:solidFill>
                  <a:schemeClr val="tx1"/>
                </a:solidFill>
                <a:effectLst/>
                <a:latin typeface="+mn-lt"/>
                <a:ea typeface="+mn-ea"/>
                <a:cs typeface="+mn-cs"/>
              </a:rPr>
              <a:t> en </a:t>
            </a:r>
            <a:r>
              <a:rPr lang="nl-NL" sz="1200" b="1" kern="1200" dirty="0">
                <a:solidFill>
                  <a:schemeClr val="tx1"/>
                </a:solidFill>
                <a:effectLst/>
                <a:latin typeface="+mn-lt"/>
                <a:ea typeface="+mn-ea"/>
                <a:cs typeface="+mn-cs"/>
              </a:rPr>
              <a:t>onverplicht</a:t>
            </a:r>
            <a:r>
              <a:rPr lang="nl-NL" sz="1200" kern="1200" dirty="0">
                <a:solidFill>
                  <a:schemeClr val="tx1"/>
                </a:solidFill>
                <a:effectLst/>
                <a:latin typeface="+mn-lt"/>
                <a:ea typeface="+mn-ea"/>
                <a:cs typeface="+mn-cs"/>
              </a:rPr>
              <a:t> werkzaamheden verrichten </a:t>
            </a:r>
            <a:r>
              <a:rPr lang="nl-NL" sz="1200" b="1" kern="1200" dirty="0">
                <a:solidFill>
                  <a:schemeClr val="tx1"/>
                </a:solidFill>
                <a:effectLst/>
                <a:latin typeface="+mn-lt"/>
                <a:ea typeface="+mn-ea"/>
                <a:cs typeface="+mn-cs"/>
              </a:rPr>
              <a:t>in georganiseerd verband.</a:t>
            </a:r>
            <a:r>
              <a:rPr lang="nl-NL" sz="1200" kern="1200" dirty="0">
                <a:solidFill>
                  <a:schemeClr val="tx1"/>
                </a:solidFill>
                <a:effectLst/>
                <a:latin typeface="+mn-lt"/>
                <a:ea typeface="+mn-ea"/>
                <a:cs typeface="+mn-cs"/>
              </a:rPr>
              <a:t> Dat doen zij ten behoeve van anderen die zorg en ondersteuning nodig hebben en met wie ze - bij de start - </a:t>
            </a:r>
            <a:r>
              <a:rPr lang="nl-NL" sz="1200" b="1" kern="1200" dirty="0">
                <a:solidFill>
                  <a:schemeClr val="tx1"/>
                </a:solidFill>
                <a:effectLst/>
                <a:latin typeface="+mn-lt"/>
                <a:ea typeface="+mn-ea"/>
                <a:cs typeface="+mn-cs"/>
              </a:rPr>
              <a:t>geen persoonlijke betrekking</a:t>
            </a:r>
            <a:r>
              <a:rPr lang="nl-NL" sz="1200" kern="1200" dirty="0">
                <a:solidFill>
                  <a:schemeClr val="tx1"/>
                </a:solidFill>
                <a:effectLst/>
                <a:latin typeface="+mn-lt"/>
                <a:ea typeface="+mn-ea"/>
                <a:cs typeface="+mn-cs"/>
              </a:rPr>
              <a:t> hebben. “</a:t>
            </a:r>
            <a:r>
              <a:rPr lang="nl-NL" dirty="0">
                <a:effectLst/>
              </a:rPr>
              <a:t> </a:t>
            </a:r>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21</a:t>
            </a:fld>
            <a:endParaRPr lang="nl-NL"/>
          </a:p>
        </p:txBody>
      </p:sp>
    </p:spTree>
    <p:extLst>
      <p:ext uri="{BB962C8B-B14F-4D97-AF65-F5344CB8AC3E}">
        <p14:creationId xmlns:p14="http://schemas.microsoft.com/office/powerpoint/2010/main" val="2317151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a:t>Definitie vrijwilligerswerk in de zorg zoals wij hem aanhouden:</a:t>
            </a:r>
          </a:p>
          <a:p>
            <a:r>
              <a:rPr lang="nl-NL" sz="1200" kern="1200" dirty="0">
                <a:solidFill>
                  <a:schemeClr val="tx1"/>
                </a:solidFill>
                <a:effectLst/>
                <a:latin typeface="+mn-lt"/>
                <a:ea typeface="+mn-ea"/>
                <a:cs typeface="+mn-cs"/>
              </a:rPr>
              <a:t>“Vrijwilligers in de zorg zijn mensen die </a:t>
            </a:r>
            <a:r>
              <a:rPr lang="nl-NL" sz="1200" b="1" kern="1200" dirty="0">
                <a:solidFill>
                  <a:schemeClr val="tx1"/>
                </a:solidFill>
                <a:effectLst/>
                <a:latin typeface="+mn-lt"/>
                <a:ea typeface="+mn-ea"/>
                <a:cs typeface="+mn-cs"/>
              </a:rPr>
              <a:t>onbetaald</a:t>
            </a:r>
            <a:r>
              <a:rPr lang="nl-NL" sz="1200" kern="1200" dirty="0">
                <a:solidFill>
                  <a:schemeClr val="tx1"/>
                </a:solidFill>
                <a:effectLst/>
                <a:latin typeface="+mn-lt"/>
                <a:ea typeface="+mn-ea"/>
                <a:cs typeface="+mn-cs"/>
              </a:rPr>
              <a:t> en </a:t>
            </a:r>
            <a:r>
              <a:rPr lang="nl-NL" sz="1200" b="1" kern="1200" dirty="0">
                <a:solidFill>
                  <a:schemeClr val="tx1"/>
                </a:solidFill>
                <a:effectLst/>
                <a:latin typeface="+mn-lt"/>
                <a:ea typeface="+mn-ea"/>
                <a:cs typeface="+mn-cs"/>
              </a:rPr>
              <a:t>onverplicht</a:t>
            </a:r>
            <a:r>
              <a:rPr lang="nl-NL" sz="1200" kern="1200" dirty="0">
                <a:solidFill>
                  <a:schemeClr val="tx1"/>
                </a:solidFill>
                <a:effectLst/>
                <a:latin typeface="+mn-lt"/>
                <a:ea typeface="+mn-ea"/>
                <a:cs typeface="+mn-cs"/>
              </a:rPr>
              <a:t> werkzaamheden verrichten </a:t>
            </a:r>
            <a:r>
              <a:rPr lang="nl-NL" sz="1200" b="1" kern="1200" dirty="0">
                <a:solidFill>
                  <a:schemeClr val="tx1"/>
                </a:solidFill>
                <a:effectLst/>
                <a:latin typeface="+mn-lt"/>
                <a:ea typeface="+mn-ea"/>
                <a:cs typeface="+mn-cs"/>
              </a:rPr>
              <a:t>in georganiseerd verband.</a:t>
            </a:r>
            <a:r>
              <a:rPr lang="nl-NL" sz="1200" kern="1200" dirty="0">
                <a:solidFill>
                  <a:schemeClr val="tx1"/>
                </a:solidFill>
                <a:effectLst/>
                <a:latin typeface="+mn-lt"/>
                <a:ea typeface="+mn-ea"/>
                <a:cs typeface="+mn-cs"/>
              </a:rPr>
              <a:t> Dat doen zij ten behoeve van anderen die zorg en ondersteuning nodig hebben en met wie ze - bij de start - </a:t>
            </a:r>
            <a:r>
              <a:rPr lang="nl-NL" sz="1200" b="1" kern="1200" dirty="0">
                <a:solidFill>
                  <a:schemeClr val="tx1"/>
                </a:solidFill>
                <a:effectLst/>
                <a:latin typeface="+mn-lt"/>
                <a:ea typeface="+mn-ea"/>
                <a:cs typeface="+mn-cs"/>
              </a:rPr>
              <a:t>geen persoonlijke betrekking</a:t>
            </a:r>
            <a:r>
              <a:rPr lang="nl-NL" sz="1200" kern="1200" dirty="0">
                <a:solidFill>
                  <a:schemeClr val="tx1"/>
                </a:solidFill>
                <a:effectLst/>
                <a:latin typeface="+mn-lt"/>
                <a:ea typeface="+mn-ea"/>
                <a:cs typeface="+mn-cs"/>
              </a:rPr>
              <a:t> hebben. “</a:t>
            </a:r>
            <a:r>
              <a:rPr lang="nl-NL" dirty="0">
                <a:effectLst/>
              </a:rPr>
              <a:t> </a:t>
            </a:r>
            <a:endParaRPr lang="nl-NL" altLang="nl-NL" dirty="0"/>
          </a:p>
          <a:p>
            <a:endParaRPr lang="nl-NL" dirty="0"/>
          </a:p>
          <a:p>
            <a:r>
              <a:rPr lang="nl-NL" dirty="0"/>
              <a:t>Om ook hier in bedragen te praten:</a:t>
            </a:r>
          </a:p>
          <a:p>
            <a:r>
              <a:rPr lang="nl-NL" sz="1200" b="0" kern="1200" dirty="0" err="1">
                <a:solidFill>
                  <a:schemeClr val="tx1"/>
                </a:solidFill>
                <a:effectLst/>
                <a:latin typeface="+mn-lt"/>
                <a:ea typeface="+mn-ea"/>
                <a:cs typeface="+mn-cs"/>
              </a:rPr>
              <a:t>Movisie</a:t>
            </a:r>
            <a:r>
              <a:rPr lang="nl-NL" sz="1200" b="0" kern="1200" dirty="0">
                <a:solidFill>
                  <a:schemeClr val="tx1"/>
                </a:solidFill>
                <a:effectLst/>
                <a:latin typeface="+mn-lt"/>
                <a:ea typeface="+mn-ea"/>
                <a:cs typeface="+mn-cs"/>
              </a:rPr>
              <a:t>, het landelijk kennisinstituut voor een samenhangende aanpak van sociale vraagstukken, heeft berekend dat </a:t>
            </a:r>
            <a:r>
              <a:rPr lang="nl-NL" sz="1200" b="1" kern="1200" dirty="0">
                <a:solidFill>
                  <a:schemeClr val="tx1"/>
                </a:solidFill>
                <a:effectLst/>
                <a:latin typeface="+mn-lt"/>
                <a:ea typeface="+mn-ea"/>
                <a:cs typeface="+mn-cs"/>
              </a:rPr>
              <a:t>de waarde van vrijwilligerswerk in Nederland jaarlijks bijna 6 miljard euro bedraagt</a:t>
            </a:r>
            <a:r>
              <a:rPr lang="nl-NL" sz="1200" b="0" kern="1200" dirty="0">
                <a:solidFill>
                  <a:schemeClr val="tx1"/>
                </a:solidFill>
                <a:effectLst/>
                <a:latin typeface="+mn-lt"/>
                <a:ea typeface="+mn-ea"/>
                <a:cs typeface="+mn-cs"/>
              </a:rPr>
              <a:t>. De organisatie ging uit van 5 miljoen vrijwilligers die gemiddeld 2 uur per week vrijwilligerswerk verrichten tegen een tarief van 11 euro per uur. </a:t>
            </a:r>
          </a:p>
          <a:p>
            <a:r>
              <a:rPr lang="nl-NL" sz="1200" b="0" kern="1200" dirty="0">
                <a:solidFill>
                  <a:schemeClr val="tx1"/>
                </a:solidFill>
                <a:effectLst/>
                <a:latin typeface="+mn-lt"/>
                <a:ea typeface="+mn-ea"/>
                <a:cs typeface="+mn-cs"/>
              </a:rPr>
              <a:t>BRON VPTZ-Antenne 155 (van maart 2022) (‘Vrijwilligers palliatieve </a:t>
            </a:r>
            <a:r>
              <a:rPr lang="nl-NL" sz="1200" b="0" kern="1200">
                <a:solidFill>
                  <a:schemeClr val="tx1"/>
                </a:solidFill>
                <a:effectLst/>
                <a:latin typeface="+mn-lt"/>
                <a:ea typeface="+mn-ea"/>
                <a:cs typeface="+mn-cs"/>
              </a:rPr>
              <a:t>terminale zorg’)</a:t>
            </a:r>
            <a:endParaRPr lang="nl-NL" dirty="0"/>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22</a:t>
            </a:fld>
            <a:endParaRPr lang="nl-NL"/>
          </a:p>
        </p:txBody>
      </p:sp>
    </p:spTree>
    <p:extLst>
      <p:ext uri="{BB962C8B-B14F-4D97-AF65-F5344CB8AC3E}">
        <p14:creationId xmlns:p14="http://schemas.microsoft.com/office/powerpoint/2010/main" val="56068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b="1" dirty="0"/>
              <a:t>Samenspel andere helpers </a:t>
            </a:r>
          </a:p>
          <a:p>
            <a:r>
              <a:rPr lang="nl-NL" altLang="nl-NL" b="1" dirty="0"/>
              <a:t>	</a:t>
            </a:r>
            <a:r>
              <a:rPr lang="nl-NL" altLang="nl-NL" dirty="0"/>
              <a:t>Verschillende soorten hulpverleners</a:t>
            </a:r>
          </a:p>
          <a:p>
            <a:r>
              <a:rPr lang="nl-NL" altLang="nl-NL" dirty="0"/>
              <a:t>	Geen dingen uit handen nemen van de hulpverleners of andere helpers</a:t>
            </a:r>
          </a:p>
          <a:p>
            <a:r>
              <a:rPr lang="nl-NL" altLang="nl-NL" dirty="0"/>
              <a:t>	Communicatie onderling (met respect voor de privacy!)</a:t>
            </a:r>
          </a:p>
          <a:p>
            <a:r>
              <a:rPr lang="nl-NL" altLang="nl-NL" dirty="0"/>
              <a:t>	Niets achter de rug om (aan contactpersoon doorgeven wanneer iets niet goed verloopt of iets kwijt is </a:t>
            </a:r>
            <a:r>
              <a:rPr lang="nl-NL" altLang="nl-NL" dirty="0" err="1"/>
              <a:t>oid</a:t>
            </a:r>
            <a:r>
              <a:rPr lang="nl-NL" altLang="nl-NL" dirty="0"/>
              <a:t>.)</a:t>
            </a:r>
          </a:p>
          <a:p>
            <a:r>
              <a:rPr lang="nl-NL" altLang="nl-NL" b="1" dirty="0"/>
              <a:t>Samenspel mantelzorgers</a:t>
            </a:r>
          </a:p>
          <a:p>
            <a:r>
              <a:rPr lang="nl-NL" altLang="nl-NL" b="1" dirty="0"/>
              <a:t>	</a:t>
            </a:r>
            <a:r>
              <a:rPr lang="nl-NL" altLang="nl-NL" dirty="0"/>
              <a:t>Eigen verwerkingsproces</a:t>
            </a:r>
          </a:p>
          <a:p>
            <a:r>
              <a:rPr lang="nl-NL" altLang="nl-NL" dirty="0"/>
              <a:t>	Klagen</a:t>
            </a:r>
          </a:p>
          <a:p>
            <a:r>
              <a:rPr lang="nl-NL" altLang="nl-NL" dirty="0"/>
              <a:t>	Niet meegaan in teleurstelling / wel begrip</a:t>
            </a:r>
          </a:p>
          <a:p>
            <a:r>
              <a:rPr lang="nl-NL" altLang="nl-NL" dirty="0"/>
              <a:t>	Verhelderende vragen stellen</a:t>
            </a:r>
          </a:p>
          <a:p>
            <a:r>
              <a:rPr lang="nl-NL" altLang="nl-NL" dirty="0"/>
              <a:t>	Ambivalent (tegenstrijdig) gedrag naar vrijwilliger</a:t>
            </a:r>
          </a:p>
          <a:p>
            <a:r>
              <a:rPr lang="nl-NL" altLang="nl-NL" b="1" dirty="0"/>
              <a:t>Samenspel andere hulpverleners</a:t>
            </a:r>
          </a:p>
          <a:p>
            <a:r>
              <a:rPr lang="nl-NL" altLang="nl-NL" b="1" dirty="0"/>
              <a:t>	</a:t>
            </a:r>
            <a:r>
              <a:rPr lang="nl-NL" altLang="nl-NL" dirty="0"/>
              <a:t>Taakverdeling</a:t>
            </a:r>
          </a:p>
          <a:p>
            <a:r>
              <a:rPr lang="nl-NL" altLang="nl-NL" dirty="0"/>
              <a:t>	Afspraken maken</a:t>
            </a:r>
          </a:p>
          <a:p>
            <a:r>
              <a:rPr lang="nl-NL" altLang="nl-NL" dirty="0"/>
              <a:t>	Signaleren</a:t>
            </a:r>
          </a:p>
          <a:p>
            <a:r>
              <a:rPr lang="nl-NL" altLang="nl-NL" dirty="0"/>
              <a:t>	Samenwerking</a:t>
            </a:r>
          </a:p>
          <a:p>
            <a:endParaRPr lang="nl-NL" dirty="0"/>
          </a:p>
          <a:p>
            <a:r>
              <a:rPr lang="nl-NL" sz="1200" u="sng" kern="1200" dirty="0">
                <a:solidFill>
                  <a:schemeClr val="tx1"/>
                </a:solidFill>
                <a:effectLst/>
                <a:latin typeface="+mn-lt"/>
                <a:ea typeface="+mn-ea"/>
                <a:cs typeface="+mn-cs"/>
              </a:rPr>
              <a:t>Allemaal streven we hetzelfde doel na</a:t>
            </a:r>
            <a:r>
              <a:rPr lang="nl-NL" sz="1200" kern="1200" dirty="0">
                <a:solidFill>
                  <a:schemeClr val="tx1"/>
                </a:solidFill>
                <a:effectLst/>
                <a:latin typeface="+mn-lt"/>
                <a:ea typeface="+mn-ea"/>
                <a:cs typeface="+mn-cs"/>
              </a:rPr>
              <a:t>: zorgen dat de zorgvrager optimale zorg krijgt volgens een afgesproken zorgplan (als dat er is). Om de zorg goed te laten verlopen moet men dus kunnen samenwerken</a:t>
            </a:r>
            <a:r>
              <a:rPr lang="nl-NL" dirty="0">
                <a:effectLst/>
              </a:rPr>
              <a:t> </a:t>
            </a:r>
            <a:endParaRPr lang="nl-NL" dirty="0"/>
          </a:p>
          <a:p>
            <a:endParaRPr lang="nl-NL" dirty="0"/>
          </a:p>
          <a:p>
            <a:r>
              <a:rPr lang="nl-NL" sz="1200" kern="1200" dirty="0">
                <a:solidFill>
                  <a:schemeClr val="tx1"/>
                </a:solidFill>
                <a:effectLst/>
                <a:latin typeface="+mn-lt"/>
                <a:ea typeface="+mn-ea"/>
                <a:cs typeface="+mn-cs"/>
              </a:rPr>
              <a:t>Als zorgvrijwilliger ben je vrijwel nooit de enige hulpverlener voor een hulpvrager. Soms wordt je ingeschakeld in een heel netwerk van verschillende soorten hulpverleners rond een bepaalde zorgvrager, in andere gevallen ben je alleen met de mantelzorger. Het maakt niet uit hoe overzichtelijk of gecompliceerd een situatie is, je hebt eigenlijk bijna altijd op de een of andere manier met andere hulpverleners te maken. Soms ken je ze alleen indirect, soms is het nodig regelmatig te overleggen en het kan ook gebeuren dat je nauw samenwerkt met andere hulpverleners. Voor de zorgvrager en voor jezelf is het van belang dat samenspel tussen verschillende mensen en instanties goed verloopt.</a:t>
            </a:r>
          </a:p>
          <a:p>
            <a:endParaRPr lang="nl-NL" sz="1200" kern="1200" dirty="0">
              <a:solidFill>
                <a:schemeClr val="tx1"/>
              </a:solidFill>
              <a:effectLst/>
              <a:latin typeface="+mn-lt"/>
              <a:ea typeface="+mn-ea"/>
              <a:cs typeface="+mn-cs"/>
            </a:endParaRPr>
          </a:p>
          <a:p>
            <a:r>
              <a:rPr lang="nl-NL" sz="1200" u="sng" kern="1200" dirty="0">
                <a:solidFill>
                  <a:schemeClr val="tx1"/>
                </a:solidFill>
                <a:effectLst/>
                <a:latin typeface="+mn-lt"/>
                <a:ea typeface="+mn-ea"/>
                <a:cs typeface="+mn-cs"/>
              </a:rPr>
              <a:t>Bij elke vorm van samenspel met andere hulpverleners is het goed om de volgende uitgangspunten te hanteren:</a:t>
            </a:r>
          </a:p>
          <a:p>
            <a:pPr lvl="0"/>
            <a:r>
              <a:rPr lang="nl-NL" sz="1200" kern="1200" dirty="0">
                <a:solidFill>
                  <a:schemeClr val="tx1"/>
                </a:solidFill>
                <a:effectLst/>
                <a:latin typeface="+mn-lt"/>
                <a:ea typeface="+mn-ea"/>
                <a:cs typeface="+mn-cs"/>
              </a:rPr>
              <a:t>- Tast de situatie zorgvuldig af en sta niet te snel met een oordeel klaar;</a:t>
            </a:r>
          </a:p>
          <a:p>
            <a:pPr lvl="0"/>
            <a:r>
              <a:rPr lang="nl-NL" sz="1200" kern="1200" dirty="0">
                <a:solidFill>
                  <a:schemeClr val="tx1"/>
                </a:solidFill>
                <a:effectLst/>
                <a:latin typeface="+mn-lt"/>
                <a:ea typeface="+mn-ea"/>
                <a:cs typeface="+mn-cs"/>
              </a:rPr>
              <a:t>- Neem geen dingen uit handen die de zorgvrager zelf kan;</a:t>
            </a:r>
          </a:p>
          <a:p>
            <a:pPr lvl="0"/>
            <a:r>
              <a:rPr lang="nl-NL" sz="1200" kern="1200" dirty="0">
                <a:solidFill>
                  <a:schemeClr val="tx1"/>
                </a:solidFill>
                <a:effectLst/>
                <a:latin typeface="+mn-lt"/>
                <a:ea typeface="+mn-ea"/>
                <a:cs typeface="+mn-cs"/>
              </a:rPr>
              <a:t>- Doe niets achter de rug van de zorgvrager om, maar doe het samen of in ieder geval in overleg.</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Verder geldt ook hier dat twijfels, vragen en problemen besproken kunnen worden met de coördinator of op het werkoverleg.</a:t>
            </a:r>
          </a:p>
          <a:p>
            <a:endParaRPr lang="nl-NL" sz="1200" kern="1200" dirty="0">
              <a:solidFill>
                <a:schemeClr val="tx1"/>
              </a:solidFill>
              <a:effectLst/>
              <a:latin typeface="+mn-lt"/>
              <a:ea typeface="+mn-ea"/>
              <a:cs typeface="+mn-cs"/>
            </a:endParaRPr>
          </a:p>
          <a:p>
            <a:r>
              <a:rPr lang="nl-NL" sz="1200" b="1" u="sng" kern="1200" dirty="0">
                <a:solidFill>
                  <a:schemeClr val="tx1"/>
                </a:solidFill>
                <a:effectLst/>
                <a:latin typeface="+mn-lt"/>
                <a:ea typeface="+mn-ea"/>
                <a:cs typeface="+mn-cs"/>
              </a:rPr>
              <a:t>Samenwerken met mantelzorgers</a:t>
            </a:r>
          </a:p>
          <a:p>
            <a:r>
              <a:rPr lang="nl-NL" sz="1200" kern="1200" dirty="0">
                <a:solidFill>
                  <a:schemeClr val="tx1"/>
                </a:solidFill>
                <a:effectLst/>
                <a:latin typeface="+mn-lt"/>
                <a:ea typeface="+mn-ea"/>
                <a:cs typeface="+mn-cs"/>
              </a:rPr>
              <a:t>Zelfs al ziet een vrijwilliger alleen de zorgvrager, toch spelen de directe omgeving en de familie op de achtergrond vaak een rol. Als vrijwilliger is het mogelijk om in een situatie terecht te komen waar mensen al heel lang voorttobben. Waarin mensen meer hebben gedaan dan ze eigenlijk aankonden. Ze zijn daarnaast allemaal met een eigen verwerkingsproces bezig. Dat levert spanningen op waar ook de vrijwilliger mee te maken krijgt.</a:t>
            </a:r>
          </a:p>
          <a:p>
            <a:r>
              <a:rPr lang="nl-NL" sz="1200" kern="1200" dirty="0">
                <a:solidFill>
                  <a:schemeClr val="tx1"/>
                </a:solidFill>
                <a:effectLst/>
                <a:latin typeface="+mn-lt"/>
                <a:ea typeface="+mn-ea"/>
                <a:cs typeface="+mn-cs"/>
              </a:rPr>
              <a:t>Marijke gaat één keer per week een middag oppassen bij een oudere vrouw met zware reuma. Haar man kan dan even weg naar vrienden. </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Het gebeurt vaker dat een vrijwilliger klachten te horen krijgt bijvoorbeeld tijdens de wekelijkse wandeling, over partner, zoon of dochter. Teleurstelling over gebrek aan aandacht en onbegrip. De vrijwilliger kan natuurlijk meegaan in die teleurstelling. De zorgvrager zal zich begrepen voelen en in het gelijk gesteld, maar aan de situatie verandert dat verder niets.</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vrijwilliger kan ook vanuit zijn positie als betrekkelijke buitenstaander proberen de situatie te verhelderen, vragen te stellen. 'Laat u anderen ook merken dat u het niet meer aan kunt? Wat zou u hem/haar willen vragen? Wat zou u zelf willen veranderen aan de situatie?' Dan kan blijken dat iemand zich juist voor de familie grootgehouden heeft. Of dat de familie moeite heeft de situatie onder ogen te zien. Niet uit harteloosheid, maar omdat ze zelf ook met hun eigen verwerkingsproces bezig zijn.</a:t>
            </a:r>
          </a:p>
          <a:p>
            <a:r>
              <a:rPr lang="nl-NL" sz="1200" kern="1200" dirty="0">
                <a:solidFill>
                  <a:schemeClr val="tx1"/>
                </a:solidFill>
                <a:effectLst/>
                <a:latin typeface="+mn-lt"/>
                <a:ea typeface="+mn-ea"/>
                <a:cs typeface="+mn-cs"/>
              </a:rPr>
              <a:t>Voor de mantelzorger is de komst van de vrijwilliger vaak een verlichting, een vorm van ondersteuning. Iemand die hen het gevoel geeft dat ze er niet langer alleen voor staan. Die wat meer afstand heeft van de situatie en kan helpen om de zaken op een rijtje te zetten. </a:t>
            </a:r>
            <a:br>
              <a:rPr lang="nl-NL" sz="1200"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mantelzorger kan ook heel ambivalent staan tegenover de komst van de vrijwilliger. Zich bekeken voelen, bedreigd misschien wel, of schuldig. 'Dat er een vreemde over de vloer moet komen, betekent dat eigenlijk niet dat ik te kort schiet?'</a:t>
            </a:r>
          </a:p>
          <a:p>
            <a:r>
              <a:rPr lang="nl-NL" sz="1200" kern="1200" dirty="0">
                <a:solidFill>
                  <a:schemeClr val="tx1"/>
                </a:solidFill>
                <a:effectLst/>
                <a:latin typeface="+mn-lt"/>
                <a:ea typeface="+mn-ea"/>
                <a:cs typeface="+mn-cs"/>
              </a:rPr>
              <a:t>Soms klagen ook mantelzorgers hun nood bij de vrijwilliger over de veeleisendheid en onredelijkheid van de zieke. </a:t>
            </a:r>
            <a:r>
              <a:rPr lang="nl-NL" sz="1200" u="sng" kern="1200" dirty="0">
                <a:solidFill>
                  <a:schemeClr val="tx1"/>
                </a:solidFill>
                <a:effectLst/>
                <a:latin typeface="+mn-lt"/>
                <a:ea typeface="+mn-ea"/>
                <a:cs typeface="+mn-cs"/>
              </a:rPr>
              <a:t>Ook hier geldt dat vragen stellen, proberen te verhelderen meestal vruchtbaarder is dan meegaan met de klacht.</a:t>
            </a:r>
            <a:endParaRPr lang="nl-NL" sz="1200" kern="1200" dirty="0">
              <a:solidFill>
                <a:schemeClr val="tx1"/>
              </a:solidFill>
              <a:effectLst/>
              <a:latin typeface="+mn-lt"/>
              <a:ea typeface="+mn-ea"/>
              <a:cs typeface="+mn-cs"/>
            </a:endParaRPr>
          </a:p>
          <a:p>
            <a:endParaRPr lang="nl-NL" sz="1200" b="1" kern="1200" dirty="0">
              <a:solidFill>
                <a:schemeClr val="tx1"/>
              </a:solidFill>
              <a:effectLst/>
              <a:latin typeface="+mn-lt"/>
              <a:ea typeface="+mn-ea"/>
              <a:cs typeface="+mn-cs"/>
            </a:endParaRPr>
          </a:p>
          <a:p>
            <a:r>
              <a:rPr lang="nl-NL" sz="1200" b="1" u="sng" kern="1200" dirty="0">
                <a:solidFill>
                  <a:schemeClr val="tx1"/>
                </a:solidFill>
                <a:effectLst/>
                <a:latin typeface="+mn-lt"/>
                <a:ea typeface="+mn-ea"/>
                <a:cs typeface="+mn-cs"/>
              </a:rPr>
              <a:t>Samenwerken met andere vrijwilligers en beroepskrachten</a:t>
            </a:r>
          </a:p>
          <a:p>
            <a:r>
              <a:rPr lang="nl-NL" sz="1200" kern="1200" dirty="0">
                <a:solidFill>
                  <a:schemeClr val="tx1"/>
                </a:solidFill>
                <a:effectLst/>
                <a:latin typeface="+mn-lt"/>
                <a:ea typeface="+mn-ea"/>
                <a:cs typeface="+mn-cs"/>
              </a:rPr>
              <a:t>Als vrijwilliger kun je direct of indirect met andere vrijwilligers en beroepskrachten te maken krijgen. Het meest rechtstreekse contact zal zijn met gezinszorg (wijkverpleging), met de andere beroepskrachten zal dit contact vaak meer indirect verlopen.</a:t>
            </a:r>
          </a:p>
          <a:p>
            <a:r>
              <a:rPr lang="nl-NL" sz="1200" kern="1200" dirty="0">
                <a:solidFill>
                  <a:schemeClr val="tx1"/>
                </a:solidFill>
                <a:effectLst/>
                <a:latin typeface="+mn-lt"/>
                <a:ea typeface="+mn-ea"/>
                <a:cs typeface="+mn-cs"/>
              </a:rPr>
              <a:t>Als vrijwilliger ben je voor de zorgvrager en de mantelzorgers na verloop van tijd vaak meer 'eigen' dan andere hulpverleners. Daardoor kun je ook signalen opvangen over problemen of klachten over de hulp die zij geven. Ook hier geldt dat verhelderen en proberen de communicatie op gang te brengen doorgaans vruchtbaarder is dan meegaan met de klacht. </a:t>
            </a:r>
          </a:p>
          <a:p>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Het begrip mantelzorg:</a:t>
            </a:r>
          </a:p>
          <a:p>
            <a:r>
              <a:rPr lang="nl-NL" sz="1200" b="1" kern="1200" dirty="0">
                <a:solidFill>
                  <a:schemeClr val="tx1"/>
                </a:solidFill>
                <a:effectLst/>
                <a:latin typeface="+mn-lt"/>
                <a:ea typeface="+mn-ea"/>
                <a:cs typeface="+mn-cs"/>
              </a:rPr>
              <a:t>Zorg </a:t>
            </a:r>
            <a:r>
              <a:rPr lang="nl-NL" sz="1200" kern="1200" dirty="0">
                <a:solidFill>
                  <a:schemeClr val="tx1"/>
                </a:solidFill>
                <a:effectLst/>
                <a:latin typeface="+mn-lt"/>
                <a:ea typeface="+mn-ea"/>
                <a:cs typeface="+mn-cs"/>
              </a:rPr>
              <a:t>kan worden onderverdeeld in:</a:t>
            </a:r>
          </a:p>
          <a:p>
            <a:endParaRPr lang="nl-NL" sz="1200" kern="1200" dirty="0">
              <a:solidFill>
                <a:schemeClr val="tx1"/>
              </a:solidFill>
              <a:effectLst/>
              <a:latin typeface="+mn-lt"/>
              <a:ea typeface="+mn-ea"/>
              <a:cs typeface="+mn-cs"/>
            </a:endParaRPr>
          </a:p>
          <a:p>
            <a:pPr lvl="0"/>
            <a:r>
              <a:rPr lang="nl-NL" sz="1200" b="1" kern="1200" dirty="0">
                <a:solidFill>
                  <a:schemeClr val="tx1"/>
                </a:solidFill>
                <a:effectLst/>
                <a:latin typeface="+mn-lt"/>
                <a:ea typeface="+mn-ea"/>
                <a:cs typeface="+mn-cs"/>
              </a:rPr>
              <a:t>- Zelfzorg; </a:t>
            </a:r>
            <a:r>
              <a:rPr lang="nl-NL" sz="1200" kern="1200" dirty="0">
                <a:solidFill>
                  <a:schemeClr val="tx1"/>
                </a:solidFill>
                <a:effectLst/>
                <a:latin typeface="+mn-lt"/>
                <a:ea typeface="+mn-ea"/>
                <a:cs typeface="+mn-cs"/>
              </a:rPr>
              <a:t>datgene wat ieder mens zelf onderneemt voor zijn eigen welzijn;</a:t>
            </a:r>
          </a:p>
          <a:p>
            <a:pPr lvl="0"/>
            <a:r>
              <a:rPr lang="nl-NL" sz="1200" b="1" kern="1200" dirty="0">
                <a:solidFill>
                  <a:schemeClr val="tx1"/>
                </a:solidFill>
                <a:effectLst/>
                <a:latin typeface="+mn-lt"/>
                <a:ea typeface="+mn-ea"/>
                <a:cs typeface="+mn-cs"/>
              </a:rPr>
              <a:t>- Mantelzorg; </a:t>
            </a:r>
            <a:r>
              <a:rPr lang="nl-NL" sz="1200" kern="1200" dirty="0">
                <a:solidFill>
                  <a:schemeClr val="tx1"/>
                </a:solidFill>
                <a:effectLst/>
                <a:latin typeface="+mn-lt"/>
                <a:ea typeface="+mn-ea"/>
                <a:cs typeface="+mn-cs"/>
              </a:rPr>
              <a:t>de zorg die de leden van een kleine groep (gezin, familie, vriendenkring) onderling voor elkaar hebben; ieder lid van de groep kan zowel hulpvrager als hulpgever zijn; de zorg is niet gebaseerd op ‘voor wat hoort wat ‘.</a:t>
            </a:r>
          </a:p>
          <a:p>
            <a:pPr lvl="0"/>
            <a:r>
              <a:rPr lang="nl-NL" sz="1200" b="1" kern="1200" dirty="0">
                <a:solidFill>
                  <a:schemeClr val="tx1"/>
                </a:solidFill>
                <a:effectLst/>
                <a:latin typeface="+mn-lt"/>
                <a:ea typeface="+mn-ea"/>
                <a:cs typeface="+mn-cs"/>
              </a:rPr>
              <a:t>- Professionele zorg</a:t>
            </a:r>
            <a:r>
              <a:rPr lang="nl-NL" sz="1200" kern="1200" dirty="0">
                <a:solidFill>
                  <a:schemeClr val="tx1"/>
                </a:solidFill>
                <a:effectLst/>
                <a:latin typeface="+mn-lt"/>
                <a:ea typeface="+mn-ea"/>
                <a:cs typeface="+mn-cs"/>
              </a:rPr>
              <a:t>; extramurale hulpverlening door beroepskrachten en intramurale hulpverlening door beroepskrachten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Vrijwilligerswerk speelt zich af in het tussengebied tussen de tweede en de derde vorm van zorg. Dit kan worden voorgesteld door de tekening. Elke kring stimuleert de voorgaande kring(en). </a:t>
            </a:r>
            <a:endParaRPr lang="nl-NL" dirty="0"/>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23</a:t>
            </a:fld>
            <a:endParaRPr lang="nl-NL"/>
          </a:p>
        </p:txBody>
      </p:sp>
    </p:spTree>
    <p:extLst>
      <p:ext uri="{BB962C8B-B14F-4D97-AF65-F5344CB8AC3E}">
        <p14:creationId xmlns:p14="http://schemas.microsoft.com/office/powerpoint/2010/main" val="3807371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a:t>Filmpje 6: vrijwilligers</a:t>
            </a:r>
          </a:p>
          <a:p>
            <a:r>
              <a:rPr lang="nl-NL" altLang="nl-NL" dirty="0"/>
              <a:t>Duur 1:03 minuten</a:t>
            </a:r>
          </a:p>
          <a:p>
            <a:endParaRPr lang="nl-NL" altLang="nl-NL" dirty="0"/>
          </a:p>
          <a:p>
            <a:r>
              <a:rPr lang="nl-NL" altLang="nl-NL" dirty="0"/>
              <a:t>Filmpje over voordeel van het samenspel tussen zorg/hulpverleners en vrijwilligers.</a:t>
            </a:r>
          </a:p>
          <a:p>
            <a:r>
              <a:rPr lang="nl-NL" altLang="nl-NL" dirty="0"/>
              <a:t>Met in het achterhoofd altijd de privacy, maar ze kunnen elkaar mooi aanvullen.</a:t>
            </a:r>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24</a:t>
            </a:fld>
            <a:endParaRPr lang="nl-NL"/>
          </a:p>
        </p:txBody>
      </p:sp>
    </p:spTree>
    <p:extLst>
      <p:ext uri="{BB962C8B-B14F-4D97-AF65-F5344CB8AC3E}">
        <p14:creationId xmlns:p14="http://schemas.microsoft.com/office/powerpoint/2010/main" val="133521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De zorgvraag; taken en verwachtingen</a:t>
            </a:r>
          </a:p>
          <a:p>
            <a:r>
              <a:rPr lang="nl-NL" sz="1200" kern="1200" dirty="0">
                <a:solidFill>
                  <a:schemeClr val="tx1"/>
                </a:solidFill>
                <a:effectLst/>
                <a:latin typeface="+mn-lt"/>
                <a:ea typeface="+mn-ea"/>
                <a:cs typeface="+mn-cs"/>
              </a:rPr>
              <a:t>Een zorgvrijwilliger wordt altijd ingeschakeld bij mensen waarbij sprake is van een chronische of psychische ziekte of een handicap. </a:t>
            </a:r>
          </a:p>
          <a:p>
            <a:r>
              <a:rPr lang="nl-NL" sz="1200" kern="1200" dirty="0">
                <a:solidFill>
                  <a:schemeClr val="tx1"/>
                </a:solidFill>
                <a:effectLst/>
                <a:latin typeface="+mn-lt"/>
                <a:ea typeface="+mn-ea"/>
                <a:cs typeface="+mn-cs"/>
              </a:rPr>
              <a:t>Er kan bijvoorbeeld sprake zijn van dementie, dit komt vaak voor, maar in het verleden is er ook wel eens een zorgvrijwilliger ingezet bij een jongere met een eetstoornis, zodat moeder eventjes tijd voor zichzelf had. </a:t>
            </a:r>
          </a:p>
          <a:p>
            <a:r>
              <a:rPr lang="nl-NL" sz="1200" kern="1200" dirty="0">
                <a:solidFill>
                  <a:schemeClr val="tx1"/>
                </a:solidFill>
                <a:effectLst/>
                <a:latin typeface="+mn-lt"/>
                <a:ea typeface="+mn-ea"/>
                <a:cs typeface="+mn-cs"/>
              </a:rPr>
              <a:t>Daarnaast wordt er regelmatig een beroep gedaan op zorgvrijwilligers wanneer er sprake is van (angst voor) eenzaamheid. Je kunt je voorstellen dat iemand best eenzaam kan zijn wanneer alle naasten op grote afstand wonen en daardoor niet zo gemakkelijk op visite kunnen komen.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opdracht als zorgvrijwilliger is </a:t>
            </a:r>
            <a:r>
              <a:rPr lang="nl-NL" sz="1200" b="1" u="sng" kern="1200" dirty="0">
                <a:solidFill>
                  <a:schemeClr val="tx1"/>
                </a:solidFill>
                <a:effectLst/>
                <a:latin typeface="+mn-lt"/>
                <a:ea typeface="+mn-ea"/>
                <a:cs typeface="+mn-cs"/>
              </a:rPr>
              <a:t>ondersteuning</a:t>
            </a:r>
            <a:r>
              <a:rPr lang="nl-NL" sz="1200" kern="1200" dirty="0">
                <a:solidFill>
                  <a:schemeClr val="tx1"/>
                </a:solidFill>
                <a:effectLst/>
                <a:latin typeface="+mn-lt"/>
                <a:ea typeface="+mn-ea"/>
                <a:cs typeface="+mn-cs"/>
              </a:rPr>
              <a:t> te geven aan de zorgvrager en de naasten. Vaak ligt er een duidelijke vraag naar praktische activiteiten. Deze vraag kan gesteld worden door de zorgvrager zelf, maar ook vanuit de naaste omgeving. Het belangrijkste voor de zorgvrager en zijn directe omgeving is vaak dat er gewoon iemand is die kan </a:t>
            </a:r>
            <a:r>
              <a:rPr lang="nl-NL" sz="1200" b="1" kern="1200" dirty="0">
                <a:solidFill>
                  <a:schemeClr val="tx1"/>
                </a:solidFill>
                <a:effectLst/>
                <a:latin typeface="+mn-lt"/>
                <a:ea typeface="+mn-ea"/>
                <a:cs typeface="+mn-cs"/>
              </a:rPr>
              <a:t>luisteren </a:t>
            </a:r>
            <a:r>
              <a:rPr lang="nl-NL" sz="1200" kern="1200" dirty="0">
                <a:solidFill>
                  <a:schemeClr val="tx1"/>
                </a:solidFill>
                <a:effectLst/>
                <a:latin typeface="+mn-lt"/>
                <a:ea typeface="+mn-ea"/>
                <a:cs typeface="+mn-cs"/>
              </a:rPr>
              <a:t>en een stukje van de </a:t>
            </a:r>
            <a:r>
              <a:rPr lang="nl-NL" sz="1200" b="1" kern="1200" dirty="0">
                <a:solidFill>
                  <a:schemeClr val="tx1"/>
                </a:solidFill>
                <a:effectLst/>
                <a:latin typeface="+mn-lt"/>
                <a:ea typeface="+mn-ea"/>
                <a:cs typeface="+mn-cs"/>
              </a:rPr>
              <a:t>zorgen meedeelt</a:t>
            </a:r>
            <a:r>
              <a:rPr lang="nl-NL" sz="1200" kern="1200" dirty="0">
                <a:solidFill>
                  <a:schemeClr val="tx1"/>
                </a:solidFill>
                <a:effectLst/>
                <a:latin typeface="+mn-lt"/>
                <a:ea typeface="+mn-ea"/>
                <a:cs typeface="+mn-cs"/>
              </a:rPr>
              <a:t>. Iemand die </a:t>
            </a:r>
            <a:r>
              <a:rPr lang="nl-NL" sz="1200" b="1" kern="1200" dirty="0">
                <a:solidFill>
                  <a:schemeClr val="tx1"/>
                </a:solidFill>
                <a:effectLst/>
                <a:latin typeface="+mn-lt"/>
                <a:ea typeface="+mn-ea"/>
                <a:cs typeface="+mn-cs"/>
              </a:rPr>
              <a:t>van buitenaf</a:t>
            </a:r>
            <a:r>
              <a:rPr lang="nl-NL" sz="1200" kern="1200" dirty="0">
                <a:solidFill>
                  <a:schemeClr val="tx1"/>
                </a:solidFill>
                <a:effectLst/>
                <a:latin typeface="+mn-lt"/>
                <a:ea typeface="+mn-ea"/>
                <a:cs typeface="+mn-cs"/>
              </a:rPr>
              <a:t> komt, de situatie </a:t>
            </a:r>
            <a:r>
              <a:rPr lang="nl-NL" sz="1200" b="1" kern="1200" dirty="0">
                <a:solidFill>
                  <a:schemeClr val="tx1"/>
                </a:solidFill>
                <a:effectLst/>
                <a:latin typeface="+mn-lt"/>
                <a:ea typeface="+mn-ea"/>
                <a:cs typeface="+mn-cs"/>
              </a:rPr>
              <a:t>open en onbevangen</a:t>
            </a:r>
            <a:r>
              <a:rPr lang="nl-NL" sz="1200" kern="1200" dirty="0">
                <a:solidFill>
                  <a:schemeClr val="tx1"/>
                </a:solidFill>
                <a:effectLst/>
                <a:latin typeface="+mn-lt"/>
                <a:ea typeface="+mn-ea"/>
                <a:cs typeface="+mn-cs"/>
              </a:rPr>
              <a:t> tegemoet treedt en voorzichtig aftast waar de behoeften liggen. Iemand die zorgvuldig omgaat met de persoonlijke levenssfeer van de zorgvrager en zijn omgeving en betrouwbaar is in wat hij afspreekt.</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basis voor de omgang met mensen met een ziekte en /of een handicap en hun naasten, is luisteren naar het verhaal. </a:t>
            </a:r>
          </a:p>
          <a:p>
            <a:r>
              <a:rPr lang="nl-NL" sz="1200" kern="1200" dirty="0">
                <a:solidFill>
                  <a:schemeClr val="tx1"/>
                </a:solidFill>
                <a:effectLst/>
                <a:latin typeface="+mn-lt"/>
                <a:ea typeface="+mn-ea"/>
                <a:cs typeface="+mn-cs"/>
              </a:rPr>
              <a:t>Luisteren en proberen jezelf te verplaatsen in de situatie van de ander. </a:t>
            </a:r>
          </a:p>
          <a:p>
            <a:r>
              <a:rPr lang="nl-NL" sz="1200" kern="1200" dirty="0">
                <a:solidFill>
                  <a:schemeClr val="tx1"/>
                </a:solidFill>
                <a:effectLst/>
                <a:latin typeface="+mn-lt"/>
                <a:ea typeface="+mn-ea"/>
                <a:cs typeface="+mn-cs"/>
              </a:rPr>
              <a:t>Voor te stellen hoe de ander zijn ziekte, zijn leven beleeft. Wanneer je je voorstelt wat het betekent om langzaamaan achteruit te gaan, kun je waarschijnlijk ook beter begrijpen waarom iemand opstandig, agressief of depressief kan zijn. </a:t>
            </a:r>
          </a:p>
          <a:p>
            <a:r>
              <a:rPr lang="nl-NL" sz="1200" kern="1200" dirty="0">
                <a:solidFill>
                  <a:schemeClr val="tx1"/>
                </a:solidFill>
                <a:effectLst/>
                <a:latin typeface="+mn-lt"/>
                <a:ea typeface="+mn-ea"/>
                <a:cs typeface="+mn-cs"/>
              </a:rPr>
              <a:t>Door je te verplaatsen in die ander, heb je ook meer begrip voor de spanningen en irritaties tussen partners of andere gezinsleden die je kunt tegenkomen. Luisteren en openstellen voor de ander betekent ook </a:t>
            </a:r>
            <a:r>
              <a:rPr lang="nl-NL" sz="1200" u="sng" kern="1200" dirty="0">
                <a:solidFill>
                  <a:schemeClr val="tx1"/>
                </a:solidFill>
                <a:effectLst/>
                <a:latin typeface="+mn-lt"/>
                <a:ea typeface="+mn-ea"/>
                <a:cs typeface="+mn-cs"/>
              </a:rPr>
              <a:t>respect hebben voor de andere leefstijlen, godsdiensten en culturen </a:t>
            </a:r>
            <a:r>
              <a:rPr lang="nl-NL" sz="1200" kern="1200" dirty="0">
                <a:solidFill>
                  <a:schemeClr val="tx1"/>
                </a:solidFill>
                <a:effectLst/>
                <a:latin typeface="+mn-lt"/>
                <a:ea typeface="+mn-ea"/>
                <a:cs typeface="+mn-cs"/>
              </a:rPr>
              <a:t>waar je mee te maken kunt krijgen.</a:t>
            </a:r>
          </a:p>
          <a:p>
            <a:r>
              <a:rPr lang="nl-NL" sz="1200" kern="1200" dirty="0">
                <a:solidFill>
                  <a:schemeClr val="tx1"/>
                </a:solidFill>
                <a:effectLst/>
                <a:latin typeface="+mn-lt"/>
                <a:ea typeface="+mn-ea"/>
                <a:cs typeface="+mn-cs"/>
              </a:rPr>
              <a:t>Welke taken je als vrijwilliger zult uitvoeren hangt af van de vraag van de zorgvrager en van je eigen achtergrond. </a:t>
            </a:r>
          </a:p>
          <a:p>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25</a:t>
            </a:fld>
            <a:endParaRPr lang="nl-NL"/>
          </a:p>
        </p:txBody>
      </p:sp>
    </p:spTree>
    <p:extLst>
      <p:ext uri="{BB962C8B-B14F-4D97-AF65-F5344CB8AC3E}">
        <p14:creationId xmlns:p14="http://schemas.microsoft.com/office/powerpoint/2010/main" val="2206203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b="1" dirty="0"/>
              <a:t>Basisvaardigheden </a:t>
            </a:r>
          </a:p>
          <a:p>
            <a:r>
              <a:rPr lang="nl-NL" altLang="nl-NL" b="0" dirty="0"/>
              <a:t>	Zorgvrager staat centraal</a:t>
            </a:r>
          </a:p>
          <a:p>
            <a:pPr lvl="1"/>
            <a:r>
              <a:rPr lang="nl-NL" altLang="nl-NL" dirty="0"/>
              <a:t>	Wie bellen bij problemen? </a:t>
            </a:r>
          </a:p>
          <a:p>
            <a:pPr lvl="1"/>
            <a:r>
              <a:rPr lang="nl-NL" altLang="nl-NL" dirty="0"/>
              <a:t>Maak hier afspraken over. Bij de organisatie waar je actief bent kun je terugvallen op het informatieboekje. Wat hier ook bedoelt wordt is het contact met de mantelzorger (vooral wanneer die op afstand zit). Wanneer breng je de mantelzorger op de hoogte, waarover hou je contact onderling en is de zorgvrager het hier mee eens? Dit kan weer lastig zijn wanneer er sprake is van dementie, bijvoorbeeld wanneer iets kwijt is. </a:t>
            </a:r>
          </a:p>
          <a:p>
            <a:endParaRPr lang="nl-NL" altLang="nl-NL" b="1" dirty="0"/>
          </a:p>
          <a:p>
            <a:r>
              <a:rPr lang="nl-NL" altLang="nl-NL" dirty="0"/>
              <a:t>	Manier van werken moet passen in situatie, </a:t>
            </a:r>
          </a:p>
          <a:p>
            <a:r>
              <a:rPr lang="nl-NL" altLang="nl-NL" dirty="0"/>
              <a:t>ook aansluiten bij ziekte/beperking. </a:t>
            </a:r>
          </a:p>
          <a:p>
            <a:r>
              <a:rPr lang="nl-NL" altLang="nl-NL" dirty="0"/>
              <a:t>	</a:t>
            </a:r>
          </a:p>
          <a:p>
            <a:pPr lvl="1"/>
            <a:r>
              <a:rPr lang="nl-NL" altLang="nl-NL" dirty="0"/>
              <a:t>	Coördinator</a:t>
            </a:r>
          </a:p>
          <a:p>
            <a:pPr lvl="1"/>
            <a:r>
              <a:rPr lang="nl-NL" altLang="nl-NL" dirty="0"/>
              <a:t>Je kunt bij de coördinator terecht wanneer je vragen hebt, maar ook bij een onderbuik gevoel dat er iets niet klopt of wanneer iets onduidelijk is.</a:t>
            </a:r>
          </a:p>
          <a:p>
            <a:pPr lvl="1"/>
            <a:r>
              <a:rPr lang="nl-NL" altLang="nl-NL" dirty="0"/>
              <a:t>In Oost Gelre proberen de coördinatoren 2x per jaar alle vrijwilligers te bellen, maar wanneer er iets speelt kun je hier beter niet op wachten</a:t>
            </a:r>
          </a:p>
          <a:p>
            <a:pPr lvl="1"/>
            <a:r>
              <a:rPr lang="nl-NL" altLang="nl-NL" dirty="0"/>
              <a:t>De coördinator vraagt informatie op tijdens het intakegesprek, deze informatie krijg jij als vrijwilliger wanneer dit nodig is, denk aan informatie over gedrag, gewoontes, hulpmiddelen, medicatie, maar ook of er contact opgenomen mag worden met bijvoorbeeld de wijkverpleegkundige of thuiszorg.</a:t>
            </a:r>
          </a:p>
          <a:p>
            <a:pPr lvl="1"/>
            <a:endParaRPr lang="nl-NL" altLang="nl-NL" dirty="0"/>
          </a:p>
          <a:p>
            <a:pPr lvl="1"/>
            <a:r>
              <a:rPr lang="nl-NL" altLang="nl-NL" dirty="0"/>
              <a:t>	Plannen maken</a:t>
            </a:r>
          </a:p>
          <a:p>
            <a:pPr lvl="1"/>
            <a:r>
              <a:rPr lang="nl-NL" altLang="nl-NL" dirty="0"/>
              <a:t>Betrek de mantelzorger ook bij de dingen die je samen wilt gaan doen of wat je afspreekt om te ondernemen. Je komt alleen in de thuissituatie van de zorgvrager en daarbij is het belangrijk dat dit veilig is voor alle partijen. Dit bereik je door open te zijn en te vertellen over de afspraken/voorstellen. </a:t>
            </a:r>
          </a:p>
          <a:p>
            <a:pPr lvl="1"/>
            <a:endParaRPr lang="nl-NL" altLang="nl-NL" dirty="0"/>
          </a:p>
          <a:p>
            <a:pPr lvl="1"/>
            <a:r>
              <a:rPr lang="nl-NL" altLang="nl-NL" dirty="0"/>
              <a:t>	Afspraken maken en je hier aan houden</a:t>
            </a:r>
          </a:p>
          <a:p>
            <a:pPr lvl="1"/>
            <a:r>
              <a:rPr lang="nl-NL" altLang="nl-NL" dirty="0"/>
              <a:t>Als je op een bepaalde dag afspreekt, wordt er ook van je verwacht dat je er dan bent. Mocht er iets tussenkomen neem je hierover contact op! </a:t>
            </a:r>
          </a:p>
          <a:p>
            <a:pPr lvl="1"/>
            <a:endParaRPr lang="nl-NL" altLang="nl-NL" dirty="0"/>
          </a:p>
          <a:p>
            <a:pPr lvl="1"/>
            <a:r>
              <a:rPr lang="nl-NL" altLang="nl-NL" dirty="0"/>
              <a:t>	Steun bieden</a:t>
            </a:r>
          </a:p>
          <a:p>
            <a:pPr lvl="1"/>
            <a:r>
              <a:rPr lang="nl-NL" altLang="nl-NL" dirty="0"/>
              <a:t>	Bejegening: respectvol, privacy, tijd en aandacht</a:t>
            </a:r>
          </a:p>
          <a:p>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26</a:t>
            </a:fld>
            <a:endParaRPr lang="nl-NL"/>
          </a:p>
        </p:txBody>
      </p:sp>
    </p:spTree>
    <p:extLst>
      <p:ext uri="{BB962C8B-B14F-4D97-AF65-F5344CB8AC3E}">
        <p14:creationId xmlns:p14="http://schemas.microsoft.com/office/powerpoint/2010/main" val="2610645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b="1" dirty="0"/>
              <a:t>Grenzen stellen </a:t>
            </a:r>
          </a:p>
          <a:p>
            <a:r>
              <a:rPr lang="nl-NL" altLang="nl-NL" b="1" dirty="0"/>
              <a:t>	</a:t>
            </a:r>
            <a:r>
              <a:rPr lang="nl-NL" altLang="nl-NL" dirty="0"/>
              <a:t>Geen huishoudelijk werk</a:t>
            </a:r>
          </a:p>
          <a:p>
            <a:pPr lvl="1"/>
            <a:r>
              <a:rPr lang="nl-NL" altLang="nl-NL" dirty="0"/>
              <a:t>	Geen verzorgende activiteiten</a:t>
            </a:r>
          </a:p>
          <a:p>
            <a:pPr lvl="1"/>
            <a:r>
              <a:rPr lang="nl-NL" altLang="nl-NL" dirty="0"/>
              <a:t>	Wel gezelschap, spelletje, wandelen </a:t>
            </a:r>
          </a:p>
          <a:p>
            <a:pPr lvl="1"/>
            <a:r>
              <a:rPr lang="nl-NL" altLang="nl-NL" dirty="0"/>
              <a:t>	Samen de afwas? -&gt; wel wanneer dit een zinvolle tijdsbesteding is of een mooi momentje om samen in gesprek te komen (in het kader van gezelschap houden)</a:t>
            </a:r>
          </a:p>
          <a:p>
            <a:pPr lvl="1"/>
            <a:r>
              <a:rPr lang="nl-NL" altLang="nl-NL" dirty="0"/>
              <a:t>	Aanvullend op mantelzorger, niet op professional</a:t>
            </a:r>
          </a:p>
          <a:p>
            <a:pPr lvl="1"/>
            <a:r>
              <a:rPr lang="nl-NL" altLang="nl-NL" dirty="0"/>
              <a:t>	Informeler als professional</a:t>
            </a:r>
          </a:p>
          <a:p>
            <a:pPr lvl="1"/>
            <a:r>
              <a:rPr lang="nl-NL" altLang="nl-NL" dirty="0"/>
              <a:t>	Grotere betrokkenheid</a:t>
            </a:r>
          </a:p>
          <a:p>
            <a:pPr lvl="1"/>
            <a:r>
              <a:rPr lang="nl-NL" altLang="nl-NL" dirty="0"/>
              <a:t>	Geen opleiding, niet deskundig</a:t>
            </a:r>
          </a:p>
          <a:p>
            <a:pPr lvl="1"/>
            <a:r>
              <a:rPr lang="nl-NL" altLang="nl-NL" dirty="0"/>
              <a:t>	Grenzen bewaken: voorkomt pijnlijke situaties</a:t>
            </a:r>
          </a:p>
          <a:p>
            <a:pPr lvl="1"/>
            <a:r>
              <a:rPr lang="nl-NL" altLang="nl-NL" dirty="0"/>
              <a:t>	Gevoel volgen: verdriet, machteloos, confrontatie, irritatie -&gt; praten is ook belangrijk</a:t>
            </a:r>
          </a:p>
          <a:p>
            <a:pPr lvl="1"/>
            <a:r>
              <a:rPr lang="nl-NL" altLang="nl-NL" dirty="0"/>
              <a:t>	Veiligheid: je bevind je in een 1-op-1 situatie, binnen de leefwereld van de ander. Zorg dat dit voor alle partijen veilig is.</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In iedere relatie bestaan grenzen. Grenzen hebben een functie: zij geven bijvoorbeeld aan hoeveel tijd en energie iemand in een relatie wil steken en in hoeverre hij een vriendschap wil opbouwen met de ander. Grenzen bepalen wat iemand wel of niet voor de ander kan, mag of wil doen.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Ook vrijwilligers hebben te maken met bepaalde grenzen in de relatie met een ander. Het is belangrijk deze grenzen te bewaken. Hiermee wordt voorkomen dat grenzen worden overschreden en er moeilijke, pijnlijke situaties ontstaan.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Trek op tijd aan de bel! Dit kan door in gesprek te gaan met de zorgvrager of de mantelzorger, maar ook door de situatie met je coördinator te bespreken. Vind je ook de coördinator niet de juiste persoon of denk je dat je deze vraag daar niet kwijt kunt? Maak dan een afspraak met de mantelzorgconsulent. </a:t>
            </a:r>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27</a:t>
            </a:fld>
            <a:endParaRPr lang="nl-NL"/>
          </a:p>
        </p:txBody>
      </p:sp>
    </p:spTree>
    <p:extLst>
      <p:ext uri="{BB962C8B-B14F-4D97-AF65-F5344CB8AC3E}">
        <p14:creationId xmlns:p14="http://schemas.microsoft.com/office/powerpoint/2010/main" val="2198611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b="1" dirty="0"/>
              <a:t>Steun zoeken</a:t>
            </a:r>
            <a:endParaRPr lang="nl-NL" altLang="nl-NL" dirty="0"/>
          </a:p>
          <a:p>
            <a:pPr lvl="1"/>
            <a:r>
              <a:rPr lang="nl-NL" altLang="nl-NL" dirty="0"/>
              <a:t>Belangrijk om zelf ook af en toe ondersteuning te zoeken</a:t>
            </a:r>
          </a:p>
          <a:p>
            <a:pPr lvl="1"/>
            <a:r>
              <a:rPr lang="nl-NL" altLang="nl-NL" dirty="0"/>
              <a:t>Het kan best zwaar zijn</a:t>
            </a:r>
          </a:p>
          <a:p>
            <a:pPr lvl="1"/>
            <a:r>
              <a:rPr lang="nl-NL" altLang="nl-NL" dirty="0"/>
              <a:t>Zorg wel voor privacy -&gt; niet met naam en toenaam bespreken</a:t>
            </a:r>
          </a:p>
          <a:p>
            <a:r>
              <a:rPr lang="nl-NL" altLang="nl-NL" dirty="0"/>
              <a:t>Maar ook: Soms is het nodig om de zorgvrager naar iemand anders te verwijzen omdat de vraag niet bij de vrijwilliger hoort.</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28</a:t>
            </a:fld>
            <a:endParaRPr lang="nl-NL"/>
          </a:p>
        </p:txBody>
      </p:sp>
    </p:spTree>
    <p:extLst>
      <p:ext uri="{BB962C8B-B14F-4D97-AF65-F5344CB8AC3E}">
        <p14:creationId xmlns:p14="http://schemas.microsoft.com/office/powerpoint/2010/main" val="2065855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29</a:t>
            </a:fld>
            <a:endParaRPr lang="nl-NL"/>
          </a:p>
        </p:txBody>
      </p:sp>
    </p:spTree>
    <p:extLst>
      <p:ext uri="{BB962C8B-B14F-4D97-AF65-F5344CB8AC3E}">
        <p14:creationId xmlns:p14="http://schemas.microsoft.com/office/powerpoint/2010/main" val="510108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b="1" dirty="0"/>
              <a:t>Kennismaken:</a:t>
            </a:r>
          </a:p>
          <a:p>
            <a:endParaRPr lang="nl-NL" altLang="nl-NL" b="1" dirty="0"/>
          </a:p>
          <a:p>
            <a:r>
              <a:rPr lang="nl-NL" altLang="nl-NL" dirty="0"/>
              <a:t>Voorstelrondje/ naambordjes</a:t>
            </a:r>
          </a:p>
          <a:p>
            <a:r>
              <a:rPr lang="nl-NL" altLang="nl-NL" dirty="0"/>
              <a:t>Vertellen over eigen ervaringen/ cliënt (ben je al gekoppeld? Heb je al ervaring opgedaan binnen …?)</a:t>
            </a:r>
          </a:p>
          <a:p>
            <a:endParaRPr lang="nl-NL" altLang="nl-NL" dirty="0"/>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3</a:t>
            </a:fld>
            <a:endParaRPr lang="nl-NL"/>
          </a:p>
        </p:txBody>
      </p:sp>
    </p:spTree>
    <p:extLst>
      <p:ext uri="{BB962C8B-B14F-4D97-AF65-F5344CB8AC3E}">
        <p14:creationId xmlns:p14="http://schemas.microsoft.com/office/powerpoint/2010/main" val="3293532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4</a:t>
            </a:fld>
            <a:endParaRPr lang="nl-NL"/>
          </a:p>
        </p:txBody>
      </p:sp>
    </p:spTree>
    <p:extLst>
      <p:ext uri="{BB962C8B-B14F-4D97-AF65-F5344CB8AC3E}">
        <p14:creationId xmlns:p14="http://schemas.microsoft.com/office/powerpoint/2010/main" val="2521226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Wie kan mij vertellen wat mantelzorg is?</a:t>
            </a:r>
          </a:p>
          <a:p>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Zorgen voor iemand met een ziekte, geestelijke of lichamelijke beperking of verslaving.</a:t>
            </a:r>
          </a:p>
          <a:p>
            <a:r>
              <a:rPr lang="nl-NL" sz="1200" kern="1200" dirty="0">
                <a:solidFill>
                  <a:schemeClr val="tx1"/>
                </a:solidFill>
                <a:effectLst/>
                <a:latin typeface="+mn-lt"/>
                <a:ea typeface="+mn-ea"/>
                <a:cs typeface="+mn-cs"/>
              </a:rPr>
              <a:t>- En hoe zit dat met jongeren denk je?</a:t>
            </a:r>
          </a:p>
          <a:p>
            <a:endParaRPr lang="nl-NL" dirty="0"/>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5</a:t>
            </a:fld>
            <a:endParaRPr lang="nl-NL"/>
          </a:p>
        </p:txBody>
      </p:sp>
    </p:spTree>
    <p:extLst>
      <p:ext uri="{BB962C8B-B14F-4D97-AF65-F5344CB8AC3E}">
        <p14:creationId xmlns:p14="http://schemas.microsoft.com/office/powerpoint/2010/main" val="3757011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1" i="0" u="none" strike="noStrike" kern="1200" dirty="0">
              <a:solidFill>
                <a:schemeClr val="tx1"/>
              </a:solidFill>
              <a:effectLst/>
              <a:latin typeface="+mn-lt"/>
              <a:ea typeface="+mn-ea"/>
              <a:cs typeface="+mn-cs"/>
            </a:endParaRPr>
          </a:p>
          <a:p>
            <a:r>
              <a:rPr lang="nl-NL" sz="1200" b="0" i="0" u="none" strike="noStrike" kern="1200" dirty="0">
                <a:solidFill>
                  <a:schemeClr val="tx1"/>
                </a:solidFill>
                <a:effectLst/>
                <a:latin typeface="+mn-lt"/>
                <a:ea typeface="+mn-ea"/>
                <a:cs typeface="+mn-cs"/>
              </a:rPr>
              <a:t>‘Mantelzorg is alle hulp aan een hulpbehoevende door iemand uit diens directe sociale omgeving. Ook minder intensieve hulp, de hulp aan huisgenoten en de hulp aan instellingsbewoners zijn meegenomen. Mantelzorg is hulp die verder gaat dan de zogenoemde ‘gebruikelijke hulp’.’</a:t>
            </a:r>
          </a:p>
          <a:p>
            <a:endParaRPr lang="nl-NL" sz="1200" b="0" i="0" u="none" strike="noStrike" kern="1200" dirty="0">
              <a:solidFill>
                <a:schemeClr val="tx1"/>
              </a:solidFill>
              <a:effectLst/>
              <a:latin typeface="+mn-lt"/>
              <a:ea typeface="+mn-ea"/>
              <a:cs typeface="+mn-cs"/>
            </a:endParaRPr>
          </a:p>
          <a:p>
            <a:r>
              <a:rPr lang="nl-NL" sz="1200" b="0" i="0" u="none" strike="noStrike" kern="1200" dirty="0">
                <a:solidFill>
                  <a:schemeClr val="tx1"/>
                </a:solidFill>
                <a:effectLst/>
                <a:latin typeface="+mn-lt"/>
                <a:ea typeface="+mn-ea"/>
                <a:cs typeface="+mn-cs"/>
              </a:rPr>
              <a:t>Het gaat om onbetaalde hulp en mantelzorg kan nooit als een verplichting aan iemand opgelegd worden. Hulp aan mensen zonder gezondheidsbeperkingen, zoals oppassen op gezonde kleinkinderen, valt buiten de definitie.</a:t>
            </a:r>
          </a:p>
          <a:p>
            <a:endParaRPr lang="nl-NL" sz="1200" b="1" i="0" u="none" strike="noStrike" kern="1200" dirty="0">
              <a:solidFill>
                <a:schemeClr val="tx1"/>
              </a:solidFill>
              <a:effectLst/>
              <a:latin typeface="+mn-lt"/>
              <a:ea typeface="+mn-ea"/>
              <a:cs typeface="+mn-cs"/>
            </a:endParaRPr>
          </a:p>
          <a:p>
            <a:r>
              <a:rPr lang="nl-NL" sz="1200" b="1" i="0" u="none" strike="noStrike" kern="1200" dirty="0">
                <a:solidFill>
                  <a:schemeClr val="tx1"/>
                </a:solidFill>
                <a:effectLst/>
                <a:latin typeface="+mn-lt"/>
                <a:ea typeface="+mn-ea"/>
                <a:cs typeface="+mn-cs"/>
              </a:rPr>
              <a:t>Mantelzorg is meer dan gebruikelijke zorg</a:t>
            </a:r>
          </a:p>
          <a:p>
            <a:r>
              <a:rPr lang="nl-NL" sz="1200" b="0" i="0" u="none" strike="noStrike" kern="1200" dirty="0">
                <a:solidFill>
                  <a:schemeClr val="tx1"/>
                </a:solidFill>
                <a:effectLst/>
                <a:latin typeface="+mn-lt"/>
                <a:ea typeface="+mn-ea"/>
                <a:cs typeface="+mn-cs"/>
              </a:rPr>
              <a:t>Gebruikelijke zorg is de hulp die in redelijkheid mag worden verwacht van de echtgenoot, ouders, inwonende kinderen of andere huisgenoten. Denk hierbij aan de zorg en opvoeding van gezonde kinderen, een paar dagen zorgen voor een zieke partner of helpen in het huishouden als iemand tijdelijk lichamelijke klachten heeft.</a:t>
            </a:r>
          </a:p>
          <a:p>
            <a:endParaRPr lang="nl-NL" sz="1200" b="0" i="0" u="none" strike="noStrike" kern="1200" dirty="0">
              <a:solidFill>
                <a:schemeClr val="tx1"/>
              </a:solidFill>
              <a:effectLst/>
              <a:latin typeface="+mn-lt"/>
              <a:ea typeface="+mn-ea"/>
              <a:cs typeface="+mn-cs"/>
            </a:endParaRPr>
          </a:p>
          <a:p>
            <a:r>
              <a:rPr lang="nl-NL" sz="1200" b="1" i="0" u="none" strike="noStrike" kern="1200" dirty="0">
                <a:solidFill>
                  <a:schemeClr val="tx1"/>
                </a:solidFill>
                <a:effectLst/>
                <a:latin typeface="+mn-lt"/>
                <a:ea typeface="+mn-ea"/>
                <a:cs typeface="+mn-cs"/>
              </a:rPr>
              <a:t>Betaalde mantelzorg bestaat niet</a:t>
            </a:r>
          </a:p>
          <a:p>
            <a:r>
              <a:rPr lang="nl-NL" sz="1200" b="0" i="0" u="none" strike="noStrike" kern="1200" dirty="0">
                <a:solidFill>
                  <a:schemeClr val="tx1"/>
                </a:solidFill>
                <a:effectLst/>
                <a:latin typeface="+mn-lt"/>
                <a:ea typeface="+mn-ea"/>
                <a:cs typeface="+mn-cs"/>
              </a:rPr>
              <a:t>De afgelopen jaren zien we particuliere organisaties ontstaan die als doel hebben om mensen te helpen bij de zorg voor een hulpbehoevende naaste. Ze spelen in op de toenemende vraag naar persoonlijke hulp- en zorgverlening. Dit is een logische ontwikkeling, maar betekent ook dat het begrip mantelzorg zorgvuldig moet worden toegepast. Commerciële organisaties adverteren soms met ‘betaalde mantelzorg’ dat formeel een onjuiste benaming is: het gaat om betaalde dienstverlening met een begin- en een eindtijd. Dit is geen mantelzorg.</a:t>
            </a:r>
          </a:p>
          <a:p>
            <a:endParaRPr lang="nl-NL" dirty="0"/>
          </a:p>
        </p:txBody>
      </p:sp>
      <p:sp>
        <p:nvSpPr>
          <p:cNvPr id="4" name="Tijdelijke aanduiding voor dianummer 3"/>
          <p:cNvSpPr>
            <a:spLocks noGrp="1"/>
          </p:cNvSpPr>
          <p:nvPr>
            <p:ph type="sldNum" sz="quarter" idx="5"/>
          </p:nvPr>
        </p:nvSpPr>
        <p:spPr/>
        <p:txBody>
          <a:bodyPr/>
          <a:lstStyle/>
          <a:p>
            <a:fld id="{7B926882-120E-BE46-8FF6-C4356AFE3745}" type="slidenum">
              <a:rPr lang="nl-NL" smtClean="0"/>
              <a:t>6</a:t>
            </a:fld>
            <a:endParaRPr lang="nl-NL"/>
          </a:p>
        </p:txBody>
      </p:sp>
    </p:spTree>
    <p:extLst>
      <p:ext uri="{BB962C8B-B14F-4D97-AF65-F5344CB8AC3E}">
        <p14:creationId xmlns:p14="http://schemas.microsoft.com/office/powerpoint/2010/main" val="2925723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lijst is ontzettend lang en </a:t>
            </a:r>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7</a:t>
            </a:fld>
            <a:endParaRPr lang="nl-NL"/>
          </a:p>
        </p:txBody>
      </p:sp>
    </p:spTree>
    <p:extLst>
      <p:ext uri="{BB962C8B-B14F-4D97-AF65-F5344CB8AC3E}">
        <p14:creationId xmlns:p14="http://schemas.microsoft.com/office/powerpoint/2010/main" val="1260175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Mantelzorg, wat is het?</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Mantelzorg is de zorg die iemand op zich neemt voor een langdurig zieke, gehandicapte of hulpbehoevende naaste. Meestal gaat het om de zorg voor een naast familielid, zoals een partner, vader, moeder of kind. Maar het kan ook iemand uit een vriendenkring of directe omgeving betreffen. De hulp wordt veelal verleend vanuit liefde, persoonlijke betrokkenheid of een relatie. Je kunt het zien als zorg van nabij, die als een mantel om je heen wordt geslagen… warm en veilig.</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Ook jongeren kunnen mantelzorger zijn, zij worden jonge mantelzorgers genoemd. Deze groep is in de leeftijd van 8 tot en met 24 jaar oud. Voor kinderen/jongeren is de definitie net iets anders, namelijk: Jonge mantelzorgers </a:t>
            </a:r>
            <a:r>
              <a:rPr lang="nl-NL" sz="1200" b="1" kern="1200" dirty="0">
                <a:solidFill>
                  <a:schemeClr val="tx1"/>
                </a:solidFill>
                <a:effectLst/>
                <a:latin typeface="+mn-lt"/>
                <a:ea typeface="+mn-ea"/>
                <a:cs typeface="+mn-cs"/>
              </a:rPr>
              <a:t>zorgen</a:t>
            </a:r>
            <a:r>
              <a:rPr lang="nl-NL" sz="1200" kern="1200" dirty="0">
                <a:solidFill>
                  <a:schemeClr val="tx1"/>
                </a:solidFill>
                <a:effectLst/>
                <a:latin typeface="+mn-lt"/>
                <a:ea typeface="+mn-ea"/>
                <a:cs typeface="+mn-cs"/>
              </a:rPr>
              <a:t> (letterlijk), </a:t>
            </a:r>
            <a:r>
              <a:rPr lang="nl-NL" sz="1200" b="1" kern="1200" dirty="0">
                <a:solidFill>
                  <a:schemeClr val="tx1"/>
                </a:solidFill>
                <a:effectLst/>
                <a:latin typeface="+mn-lt"/>
                <a:ea typeface="+mn-ea"/>
                <a:cs typeface="+mn-cs"/>
              </a:rPr>
              <a:t>maken zich zorgen over</a:t>
            </a:r>
            <a:r>
              <a:rPr lang="nl-NL" sz="1200" kern="1200" dirty="0">
                <a:solidFill>
                  <a:schemeClr val="tx1"/>
                </a:solidFill>
                <a:effectLst/>
                <a:latin typeface="+mn-lt"/>
                <a:ea typeface="+mn-ea"/>
                <a:cs typeface="+mn-cs"/>
              </a:rPr>
              <a:t> en/of </a:t>
            </a:r>
            <a:r>
              <a:rPr lang="nl-NL" sz="1200" b="1" kern="1200" dirty="0">
                <a:solidFill>
                  <a:schemeClr val="tx1"/>
                </a:solidFill>
                <a:effectLst/>
                <a:latin typeface="+mn-lt"/>
                <a:ea typeface="+mn-ea"/>
                <a:cs typeface="+mn-cs"/>
              </a:rPr>
              <a:t>passen zich aan</a:t>
            </a:r>
            <a:r>
              <a:rPr lang="nl-NL" sz="1200" kern="1200" dirty="0">
                <a:solidFill>
                  <a:schemeClr val="tx1"/>
                </a:solidFill>
                <a:effectLst/>
                <a:latin typeface="+mn-lt"/>
                <a:ea typeface="+mn-ea"/>
                <a:cs typeface="+mn-cs"/>
              </a:rPr>
              <a:t>. Jongeren hoeven dus niet letterlijk voor iemand te zorgen om toch jonge mantelzorger (of </a:t>
            </a:r>
            <a:r>
              <a:rPr lang="nl-NL" sz="1200" kern="1200" dirty="0" err="1">
                <a:solidFill>
                  <a:schemeClr val="tx1"/>
                </a:solidFill>
                <a:effectLst/>
                <a:latin typeface="+mn-lt"/>
                <a:ea typeface="+mn-ea"/>
                <a:cs typeface="+mn-cs"/>
              </a:rPr>
              <a:t>JMZ’er</a:t>
            </a:r>
            <a:r>
              <a:rPr lang="nl-NL" sz="1200" kern="1200" dirty="0">
                <a:solidFill>
                  <a:schemeClr val="tx1"/>
                </a:solidFill>
                <a:effectLst/>
                <a:latin typeface="+mn-lt"/>
                <a:ea typeface="+mn-ea"/>
                <a:cs typeface="+mn-cs"/>
              </a:rPr>
              <a:t>) te zijn. </a:t>
            </a:r>
            <a:br>
              <a:rPr lang="nl-NL" sz="1200"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Een ander belangrijk element is dat zij wonen onder hetzelfde dak als de zorgvrager. Bij hen gaat het dus bijna altijd om vader/ moeder/ broertje/ zusje/ opa/ oma. Bij volwassenen is dit dus breder en kan het ook gaan over vrienden/ buren/ collega’s/…</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Veel mensen </a:t>
            </a:r>
            <a:r>
              <a:rPr lang="nl-NL" sz="1200" u="sng" kern="1200" dirty="0">
                <a:solidFill>
                  <a:schemeClr val="tx1"/>
                </a:solidFill>
                <a:effectLst/>
                <a:latin typeface="+mn-lt"/>
                <a:ea typeface="+mn-ea"/>
                <a:cs typeface="+mn-cs"/>
              </a:rPr>
              <a:t>herkennen zich niet in de term </a:t>
            </a:r>
            <a:r>
              <a:rPr lang="nl-NL" sz="1200" kern="1200" dirty="0">
                <a:solidFill>
                  <a:schemeClr val="tx1"/>
                </a:solidFill>
                <a:effectLst/>
                <a:latin typeface="+mn-lt"/>
                <a:ea typeface="+mn-ea"/>
                <a:cs typeface="+mn-cs"/>
              </a:rPr>
              <a:t>mantelzorger. “Ze zijn toch gewoon partner / moeder / zus / vriend / buur / … van iemand”. Wanneer </a:t>
            </a:r>
            <a:r>
              <a:rPr lang="nl-NL" sz="1200" b="1" kern="1200" dirty="0">
                <a:solidFill>
                  <a:schemeClr val="tx1"/>
                </a:solidFill>
                <a:effectLst/>
                <a:latin typeface="+mn-lt"/>
                <a:ea typeface="+mn-ea"/>
                <a:cs typeface="+mn-cs"/>
              </a:rPr>
              <a:t>iemand waar je een relatie mee hebt</a:t>
            </a:r>
            <a:r>
              <a:rPr lang="nl-NL" sz="1200" kern="1200" dirty="0">
                <a:solidFill>
                  <a:schemeClr val="tx1"/>
                </a:solidFill>
                <a:effectLst/>
                <a:latin typeface="+mn-lt"/>
                <a:ea typeface="+mn-ea"/>
                <a:cs typeface="+mn-cs"/>
              </a:rPr>
              <a:t> om hulp vraagt help je natuurlijk. Vaak wordt deze vraag om hulp geleidelijk groter.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a:t>
            </a:r>
            <a:r>
              <a:rPr lang="nl-NL" sz="1200" u="sng" kern="1200" dirty="0">
                <a:solidFill>
                  <a:schemeClr val="tx1"/>
                </a:solidFill>
                <a:effectLst/>
                <a:latin typeface="+mn-lt"/>
                <a:ea typeface="+mn-ea"/>
                <a:cs typeface="+mn-cs"/>
              </a:rPr>
              <a:t>tijd die aan mantelzorg taken besteed word</a:t>
            </a:r>
            <a:r>
              <a:rPr lang="nl-NL" sz="1200" kern="1200" dirty="0">
                <a:solidFill>
                  <a:schemeClr val="tx1"/>
                </a:solidFill>
                <a:effectLst/>
                <a:latin typeface="+mn-lt"/>
                <a:ea typeface="+mn-ea"/>
                <a:cs typeface="+mn-cs"/>
              </a:rPr>
              <a:t>t kan van enkele uurtjes per week oplopen tot vierentwintig uur per dag. Mantelzorg is zelden een keuze en neemt plotseling of geleidelijk een plaats in iemands leven in. Vaak staat de mantelzorger er alleen voor. Een veel gehoord signaal is dan ook dat mantelzorgers zich vaak alleen voelen in de situatie. Vooral wanneer er sprake is van een partner die zorgvrager is. Voor een buitenstaander is het vaak moeilijk voor te stellen hoe het echt is om mantelzorger te zijn. </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Het kan ook zijn dat de zorg met meerdere personen wordt gedeeld. Hiervan is voornamelijk sprake wanneer de zorgvrager een vader/moeder is en er meerdere kinderen in het gezin zijn.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kan gebeuren dat men </a:t>
            </a:r>
            <a:r>
              <a:rPr lang="nl-NL" sz="1200" u="sng" kern="1200" dirty="0">
                <a:solidFill>
                  <a:schemeClr val="tx1"/>
                </a:solidFill>
                <a:effectLst/>
                <a:latin typeface="+mn-lt"/>
                <a:ea typeface="+mn-ea"/>
                <a:cs typeface="+mn-cs"/>
              </a:rPr>
              <a:t>van de een op de andere dag in de situatie komt dat men de zorg krijgt voor een ander</a:t>
            </a:r>
            <a:r>
              <a:rPr lang="nl-NL" sz="1200" kern="1200" dirty="0">
                <a:solidFill>
                  <a:schemeClr val="tx1"/>
                </a:solidFill>
                <a:effectLst/>
                <a:latin typeface="+mn-lt"/>
                <a:ea typeface="+mn-ea"/>
                <a:cs typeface="+mn-cs"/>
              </a:rPr>
              <a:t>. Bijvoorbeeld na een ernstig ongeval of een hersenbloeding. Dit kan een drastische verandering betekenen in iemands leven, zowel het leven van de zorgvrager als van de naaste(n).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zorg kan variëren van het verlenen van enkele </a:t>
            </a:r>
            <a:r>
              <a:rPr lang="nl-NL" sz="1200" u="sng" kern="1200" dirty="0">
                <a:solidFill>
                  <a:schemeClr val="tx1"/>
                </a:solidFill>
                <a:effectLst/>
                <a:latin typeface="+mn-lt"/>
                <a:ea typeface="+mn-ea"/>
                <a:cs typeface="+mn-cs"/>
              </a:rPr>
              <a:t>hand- en spandiensten tot een intensieve verzorg</a:t>
            </a:r>
            <a:r>
              <a:rPr lang="nl-NL" sz="1200" kern="1200" dirty="0">
                <a:solidFill>
                  <a:schemeClr val="tx1"/>
                </a:solidFill>
                <a:effectLst/>
                <a:latin typeface="+mn-lt"/>
                <a:ea typeface="+mn-ea"/>
                <a:cs typeface="+mn-cs"/>
              </a:rPr>
              <a:t>ing al dan niet in combinatie met de professionele hulpverlening. Sommige mantelzorgers nemen deze taak op zich naast de zorg voor het eigen gezin of baan. Dit legt een extra druk op de schouders van de mantelzorger.</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a:t>
            </a:r>
            <a:r>
              <a:rPr lang="nl-NL" sz="1200" u="sng" kern="1200" dirty="0">
                <a:solidFill>
                  <a:schemeClr val="tx1"/>
                </a:solidFill>
                <a:effectLst/>
                <a:latin typeface="+mn-lt"/>
                <a:ea typeface="+mn-ea"/>
                <a:cs typeface="+mn-cs"/>
              </a:rPr>
              <a:t>takenpakket van een mantelzorger is divers</a:t>
            </a:r>
            <a:r>
              <a:rPr lang="nl-NL" sz="1200" kern="1200" dirty="0">
                <a:solidFill>
                  <a:schemeClr val="tx1"/>
                </a:solidFill>
                <a:effectLst/>
                <a:latin typeface="+mn-lt"/>
                <a:ea typeface="+mn-ea"/>
                <a:cs typeface="+mn-cs"/>
              </a:rPr>
              <a:t>. Ook de taken die iemand niet leuk vindt of waar de mantelzorger moeite mee heeft, moeten gebeuren. Dit kan leiden tot overschrijding van de eigen grenzen, waardoor er overbelasting kan optreden. </a:t>
            </a:r>
          </a:p>
          <a:p>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Mantelzorg is een taak die </a:t>
            </a:r>
            <a:r>
              <a:rPr lang="nl-NL" sz="1200" u="sng" kern="1200" dirty="0">
                <a:solidFill>
                  <a:schemeClr val="tx1"/>
                </a:solidFill>
                <a:effectLst/>
                <a:latin typeface="+mn-lt"/>
                <a:ea typeface="+mn-ea"/>
                <a:cs typeface="+mn-cs"/>
              </a:rPr>
              <a:t>veel voldoening</a:t>
            </a:r>
            <a:r>
              <a:rPr lang="nl-NL" sz="1200" kern="1200" dirty="0">
                <a:solidFill>
                  <a:schemeClr val="tx1"/>
                </a:solidFill>
                <a:effectLst/>
                <a:latin typeface="+mn-lt"/>
                <a:ea typeface="+mn-ea"/>
                <a:cs typeface="+mn-cs"/>
              </a:rPr>
              <a:t> kan geven, maar daartegenover ook veel kan vragen. Mensen die mantelzorg bieden zijn ook zeker niet per definitie zielig. Er zijn veel mensen die het met liefde doen en die er veel voor terug krijgen. Deze ervaren belasting is onder andere afhankelijk van de persoon, de situatie, duur, leeftijd en de draagkracht/draaglast. Tijdens deze basiscursus gaan we het hier uitgebreid over hebben.</a:t>
            </a:r>
          </a:p>
        </p:txBody>
      </p:sp>
      <p:sp>
        <p:nvSpPr>
          <p:cNvPr id="4" name="Tijdelijke aanduiding voor dianummer 3"/>
          <p:cNvSpPr>
            <a:spLocks noGrp="1"/>
          </p:cNvSpPr>
          <p:nvPr>
            <p:ph type="sldNum" sz="quarter" idx="5"/>
          </p:nvPr>
        </p:nvSpPr>
        <p:spPr/>
        <p:txBody>
          <a:bodyPr/>
          <a:lstStyle/>
          <a:p>
            <a:fld id="{D4831924-C923-624A-9251-903E5132561B}" type="slidenum">
              <a:rPr lang="nl-NL" smtClean="0"/>
              <a:t>8</a:t>
            </a:fld>
            <a:endParaRPr lang="nl-NL"/>
          </a:p>
        </p:txBody>
      </p:sp>
    </p:spTree>
    <p:extLst>
      <p:ext uri="{BB962C8B-B14F-4D97-AF65-F5344CB8AC3E}">
        <p14:creationId xmlns:p14="http://schemas.microsoft.com/office/powerpoint/2010/main" val="2430055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20% is landelijk, in de Achterhoek is dit ongeveer 25% = 1 op de 4</a:t>
            </a:r>
          </a:p>
        </p:txBody>
      </p:sp>
      <p:sp>
        <p:nvSpPr>
          <p:cNvPr id="4" name="Tijdelijke aanduiding voor dianummer 3"/>
          <p:cNvSpPr>
            <a:spLocks noGrp="1"/>
          </p:cNvSpPr>
          <p:nvPr>
            <p:ph type="sldNum" sz="quarter" idx="5"/>
          </p:nvPr>
        </p:nvSpPr>
        <p:spPr/>
        <p:txBody>
          <a:bodyPr/>
          <a:lstStyle/>
          <a:p>
            <a:fld id="{7B926882-120E-BE46-8FF6-C4356AFE3745}" type="slidenum">
              <a:rPr lang="nl-NL" smtClean="0"/>
              <a:t>9</a:t>
            </a:fld>
            <a:endParaRPr lang="nl-NL"/>
          </a:p>
        </p:txBody>
      </p:sp>
    </p:spTree>
    <p:extLst>
      <p:ext uri="{BB962C8B-B14F-4D97-AF65-F5344CB8AC3E}">
        <p14:creationId xmlns:p14="http://schemas.microsoft.com/office/powerpoint/2010/main" val="442047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0DD17A-26FB-4A45-9645-A339E20F051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D4ED1E7-E7C8-2B48-9998-70FD10C3A7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9C46CAF-CEF5-094A-A845-14A074B133AA}"/>
              </a:ext>
            </a:extLst>
          </p:cNvPr>
          <p:cNvSpPr>
            <a:spLocks noGrp="1"/>
          </p:cNvSpPr>
          <p:nvPr>
            <p:ph type="dt" sz="half" idx="10"/>
          </p:nvPr>
        </p:nvSpPr>
        <p:spPr/>
        <p:txBody>
          <a:bodyPr/>
          <a:lstStyle/>
          <a:p>
            <a:r>
              <a:rPr lang="nl-NL"/>
              <a:t>11-02-2022</a:t>
            </a:r>
          </a:p>
        </p:txBody>
      </p:sp>
      <p:sp>
        <p:nvSpPr>
          <p:cNvPr id="5" name="Tijdelijke aanduiding voor voettekst 4">
            <a:extLst>
              <a:ext uri="{FF2B5EF4-FFF2-40B4-BE49-F238E27FC236}">
                <a16:creationId xmlns:a16="http://schemas.microsoft.com/office/drawing/2014/main" id="{47BF9134-6B39-FB4C-888E-2388DB63D7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2C5524D-7D6E-2442-A525-C5C70A8677F5}"/>
              </a:ext>
            </a:extLst>
          </p:cNvPr>
          <p:cNvSpPr>
            <a:spLocks noGrp="1"/>
          </p:cNvSpPr>
          <p:nvPr>
            <p:ph type="sldNum" sz="quarter" idx="12"/>
          </p:nvPr>
        </p:nvSpPr>
        <p:spPr/>
        <p:txBody>
          <a:bodyPr/>
          <a:lstStyle/>
          <a:p>
            <a:fld id="{325DDEB5-540B-C244-9A5F-070250C6A80B}" type="slidenum">
              <a:rPr lang="nl-NL" smtClean="0"/>
              <a:t>‹nr.›</a:t>
            </a:fld>
            <a:endParaRPr lang="nl-NL"/>
          </a:p>
        </p:txBody>
      </p:sp>
    </p:spTree>
    <p:extLst>
      <p:ext uri="{BB962C8B-B14F-4D97-AF65-F5344CB8AC3E}">
        <p14:creationId xmlns:p14="http://schemas.microsoft.com/office/powerpoint/2010/main" val="123042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F45026-EEA5-9C4A-B2BD-FF3DE702C43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2EA035D-1C97-D14C-966D-E5D4CE00E2A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FFE3DDF-C47F-2246-A2C0-668E2F82686F}"/>
              </a:ext>
            </a:extLst>
          </p:cNvPr>
          <p:cNvSpPr>
            <a:spLocks noGrp="1"/>
          </p:cNvSpPr>
          <p:nvPr>
            <p:ph type="dt" sz="half" idx="10"/>
          </p:nvPr>
        </p:nvSpPr>
        <p:spPr/>
        <p:txBody>
          <a:bodyPr/>
          <a:lstStyle/>
          <a:p>
            <a:r>
              <a:rPr lang="nl-NL"/>
              <a:t>11-02-2022</a:t>
            </a:r>
          </a:p>
        </p:txBody>
      </p:sp>
      <p:sp>
        <p:nvSpPr>
          <p:cNvPr id="5" name="Tijdelijke aanduiding voor voettekst 4">
            <a:extLst>
              <a:ext uri="{FF2B5EF4-FFF2-40B4-BE49-F238E27FC236}">
                <a16:creationId xmlns:a16="http://schemas.microsoft.com/office/drawing/2014/main" id="{21A5258B-BD2F-F740-809B-316508504A6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3CD0FFF-024D-1A41-9807-7D3DBE3EB822}"/>
              </a:ext>
            </a:extLst>
          </p:cNvPr>
          <p:cNvSpPr>
            <a:spLocks noGrp="1"/>
          </p:cNvSpPr>
          <p:nvPr>
            <p:ph type="sldNum" sz="quarter" idx="12"/>
          </p:nvPr>
        </p:nvSpPr>
        <p:spPr/>
        <p:txBody>
          <a:bodyPr/>
          <a:lstStyle/>
          <a:p>
            <a:fld id="{325DDEB5-540B-C244-9A5F-070250C6A80B}" type="slidenum">
              <a:rPr lang="nl-NL" smtClean="0"/>
              <a:t>‹nr.›</a:t>
            </a:fld>
            <a:endParaRPr lang="nl-NL"/>
          </a:p>
        </p:txBody>
      </p:sp>
    </p:spTree>
    <p:extLst>
      <p:ext uri="{BB962C8B-B14F-4D97-AF65-F5344CB8AC3E}">
        <p14:creationId xmlns:p14="http://schemas.microsoft.com/office/powerpoint/2010/main" val="434286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5CBBF9E-6B33-804F-AFE2-08D0D0D21D58}"/>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AD11ACD-0885-AE48-BA36-787AFADA29E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52B5812-8A7B-2643-A4CA-593D1C24BECC}"/>
              </a:ext>
            </a:extLst>
          </p:cNvPr>
          <p:cNvSpPr>
            <a:spLocks noGrp="1"/>
          </p:cNvSpPr>
          <p:nvPr>
            <p:ph type="dt" sz="half" idx="10"/>
          </p:nvPr>
        </p:nvSpPr>
        <p:spPr/>
        <p:txBody>
          <a:bodyPr/>
          <a:lstStyle/>
          <a:p>
            <a:r>
              <a:rPr lang="nl-NL"/>
              <a:t>11-02-2022</a:t>
            </a:r>
          </a:p>
        </p:txBody>
      </p:sp>
      <p:sp>
        <p:nvSpPr>
          <p:cNvPr id="5" name="Tijdelijke aanduiding voor voettekst 4">
            <a:extLst>
              <a:ext uri="{FF2B5EF4-FFF2-40B4-BE49-F238E27FC236}">
                <a16:creationId xmlns:a16="http://schemas.microsoft.com/office/drawing/2014/main" id="{4C5B9590-EC7F-6544-AB7A-E3E998E1583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DCF58FB-273F-9F41-8930-6D660566BD12}"/>
              </a:ext>
            </a:extLst>
          </p:cNvPr>
          <p:cNvSpPr>
            <a:spLocks noGrp="1"/>
          </p:cNvSpPr>
          <p:nvPr>
            <p:ph type="sldNum" sz="quarter" idx="12"/>
          </p:nvPr>
        </p:nvSpPr>
        <p:spPr/>
        <p:txBody>
          <a:bodyPr/>
          <a:lstStyle/>
          <a:p>
            <a:fld id="{325DDEB5-540B-C244-9A5F-070250C6A80B}" type="slidenum">
              <a:rPr lang="nl-NL" smtClean="0"/>
              <a:t>‹nr.›</a:t>
            </a:fld>
            <a:endParaRPr lang="nl-NL"/>
          </a:p>
        </p:txBody>
      </p:sp>
    </p:spTree>
    <p:extLst>
      <p:ext uri="{BB962C8B-B14F-4D97-AF65-F5344CB8AC3E}">
        <p14:creationId xmlns:p14="http://schemas.microsoft.com/office/powerpoint/2010/main" val="2211418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D7F67-DCFA-E840-9BA5-0F2E1AAD408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F08D7AF-3E35-C441-AFA5-587C1AF6156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D43AD07-7C48-3641-95B5-A935311DDE96}"/>
              </a:ext>
            </a:extLst>
          </p:cNvPr>
          <p:cNvSpPr>
            <a:spLocks noGrp="1"/>
          </p:cNvSpPr>
          <p:nvPr>
            <p:ph type="dt" sz="half" idx="10"/>
          </p:nvPr>
        </p:nvSpPr>
        <p:spPr/>
        <p:txBody>
          <a:bodyPr/>
          <a:lstStyle/>
          <a:p>
            <a:r>
              <a:rPr lang="nl-NL"/>
              <a:t>11-02-2022</a:t>
            </a:r>
          </a:p>
        </p:txBody>
      </p:sp>
      <p:sp>
        <p:nvSpPr>
          <p:cNvPr id="5" name="Tijdelijke aanduiding voor voettekst 4">
            <a:extLst>
              <a:ext uri="{FF2B5EF4-FFF2-40B4-BE49-F238E27FC236}">
                <a16:creationId xmlns:a16="http://schemas.microsoft.com/office/drawing/2014/main" id="{06CD721B-7FE5-AD43-8F32-92125756336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AEB39C6-C48E-FC4B-AD26-0B0EBF45B419}"/>
              </a:ext>
            </a:extLst>
          </p:cNvPr>
          <p:cNvSpPr>
            <a:spLocks noGrp="1"/>
          </p:cNvSpPr>
          <p:nvPr>
            <p:ph type="sldNum" sz="quarter" idx="12"/>
          </p:nvPr>
        </p:nvSpPr>
        <p:spPr/>
        <p:txBody>
          <a:bodyPr/>
          <a:lstStyle/>
          <a:p>
            <a:fld id="{325DDEB5-540B-C244-9A5F-070250C6A80B}" type="slidenum">
              <a:rPr lang="nl-NL" smtClean="0"/>
              <a:t>‹nr.›</a:t>
            </a:fld>
            <a:endParaRPr lang="nl-NL"/>
          </a:p>
        </p:txBody>
      </p:sp>
    </p:spTree>
    <p:extLst>
      <p:ext uri="{BB962C8B-B14F-4D97-AF65-F5344CB8AC3E}">
        <p14:creationId xmlns:p14="http://schemas.microsoft.com/office/powerpoint/2010/main" val="3675347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3EB83-7076-154D-9185-BED99D60F9D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B6872EC-116C-5845-944E-F727DA3BC8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EEB770F-0119-204B-A2D2-33DF59AF96F0}"/>
              </a:ext>
            </a:extLst>
          </p:cNvPr>
          <p:cNvSpPr>
            <a:spLocks noGrp="1"/>
          </p:cNvSpPr>
          <p:nvPr>
            <p:ph type="dt" sz="half" idx="10"/>
          </p:nvPr>
        </p:nvSpPr>
        <p:spPr/>
        <p:txBody>
          <a:bodyPr/>
          <a:lstStyle/>
          <a:p>
            <a:r>
              <a:rPr lang="nl-NL"/>
              <a:t>11-02-2022</a:t>
            </a:r>
          </a:p>
        </p:txBody>
      </p:sp>
      <p:sp>
        <p:nvSpPr>
          <p:cNvPr id="5" name="Tijdelijke aanduiding voor voettekst 4">
            <a:extLst>
              <a:ext uri="{FF2B5EF4-FFF2-40B4-BE49-F238E27FC236}">
                <a16:creationId xmlns:a16="http://schemas.microsoft.com/office/drawing/2014/main" id="{9435D7BF-CF43-8B42-9E02-94A592D3BC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BDF1C46-D775-2B4C-BCD2-533F1E832812}"/>
              </a:ext>
            </a:extLst>
          </p:cNvPr>
          <p:cNvSpPr>
            <a:spLocks noGrp="1"/>
          </p:cNvSpPr>
          <p:nvPr>
            <p:ph type="sldNum" sz="quarter" idx="12"/>
          </p:nvPr>
        </p:nvSpPr>
        <p:spPr/>
        <p:txBody>
          <a:bodyPr/>
          <a:lstStyle/>
          <a:p>
            <a:fld id="{325DDEB5-540B-C244-9A5F-070250C6A80B}" type="slidenum">
              <a:rPr lang="nl-NL" smtClean="0"/>
              <a:t>‹nr.›</a:t>
            </a:fld>
            <a:endParaRPr lang="nl-NL"/>
          </a:p>
        </p:txBody>
      </p:sp>
    </p:spTree>
    <p:extLst>
      <p:ext uri="{BB962C8B-B14F-4D97-AF65-F5344CB8AC3E}">
        <p14:creationId xmlns:p14="http://schemas.microsoft.com/office/powerpoint/2010/main" val="146808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BFE3A-BD61-304B-A0F2-ABB9F6B3C5C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A03F479-9A07-4B4C-99BB-8D6214EE2A1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A05CEDE-321C-A840-8D51-21E74E3CA45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7C264FD-6A9F-DD4D-B4F1-4B864AD3845F}"/>
              </a:ext>
            </a:extLst>
          </p:cNvPr>
          <p:cNvSpPr>
            <a:spLocks noGrp="1"/>
          </p:cNvSpPr>
          <p:nvPr>
            <p:ph type="dt" sz="half" idx="10"/>
          </p:nvPr>
        </p:nvSpPr>
        <p:spPr/>
        <p:txBody>
          <a:bodyPr/>
          <a:lstStyle/>
          <a:p>
            <a:r>
              <a:rPr lang="nl-NL"/>
              <a:t>11-02-2022</a:t>
            </a:r>
          </a:p>
        </p:txBody>
      </p:sp>
      <p:sp>
        <p:nvSpPr>
          <p:cNvPr id="6" name="Tijdelijke aanduiding voor voettekst 5">
            <a:extLst>
              <a:ext uri="{FF2B5EF4-FFF2-40B4-BE49-F238E27FC236}">
                <a16:creationId xmlns:a16="http://schemas.microsoft.com/office/drawing/2014/main" id="{7B12C730-78FF-E64D-A9A2-79393AF29AA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43B0B39-6B12-D24E-BAA2-FF494A0021BB}"/>
              </a:ext>
            </a:extLst>
          </p:cNvPr>
          <p:cNvSpPr>
            <a:spLocks noGrp="1"/>
          </p:cNvSpPr>
          <p:nvPr>
            <p:ph type="sldNum" sz="quarter" idx="12"/>
          </p:nvPr>
        </p:nvSpPr>
        <p:spPr/>
        <p:txBody>
          <a:bodyPr/>
          <a:lstStyle/>
          <a:p>
            <a:fld id="{325DDEB5-540B-C244-9A5F-070250C6A80B}" type="slidenum">
              <a:rPr lang="nl-NL" smtClean="0"/>
              <a:t>‹nr.›</a:t>
            </a:fld>
            <a:endParaRPr lang="nl-NL"/>
          </a:p>
        </p:txBody>
      </p:sp>
    </p:spTree>
    <p:extLst>
      <p:ext uri="{BB962C8B-B14F-4D97-AF65-F5344CB8AC3E}">
        <p14:creationId xmlns:p14="http://schemas.microsoft.com/office/powerpoint/2010/main" val="3502299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50C4D3-F264-3D45-AB5C-59D05813AD8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8D203A4-B09E-554F-8358-431C4AF9FF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DDF4755-DE35-864A-B966-58FFB53DA1E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B6CF928-D28C-584B-A85C-1BFC79972F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BBA8BC7-B7D2-5145-B6AD-1ECE739851B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141310F-380F-C04D-AE7B-B41A51C09AB7}"/>
              </a:ext>
            </a:extLst>
          </p:cNvPr>
          <p:cNvSpPr>
            <a:spLocks noGrp="1"/>
          </p:cNvSpPr>
          <p:nvPr>
            <p:ph type="dt" sz="half" idx="10"/>
          </p:nvPr>
        </p:nvSpPr>
        <p:spPr/>
        <p:txBody>
          <a:bodyPr/>
          <a:lstStyle/>
          <a:p>
            <a:r>
              <a:rPr lang="nl-NL"/>
              <a:t>11-02-2022</a:t>
            </a:r>
          </a:p>
        </p:txBody>
      </p:sp>
      <p:sp>
        <p:nvSpPr>
          <p:cNvPr id="8" name="Tijdelijke aanduiding voor voettekst 7">
            <a:extLst>
              <a:ext uri="{FF2B5EF4-FFF2-40B4-BE49-F238E27FC236}">
                <a16:creationId xmlns:a16="http://schemas.microsoft.com/office/drawing/2014/main" id="{8E8D951E-08D8-8841-AEB8-CB4A2CA49C9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9DB86C5-4552-E347-BA34-2CA36C5BCE57}"/>
              </a:ext>
            </a:extLst>
          </p:cNvPr>
          <p:cNvSpPr>
            <a:spLocks noGrp="1"/>
          </p:cNvSpPr>
          <p:nvPr>
            <p:ph type="sldNum" sz="quarter" idx="12"/>
          </p:nvPr>
        </p:nvSpPr>
        <p:spPr/>
        <p:txBody>
          <a:bodyPr/>
          <a:lstStyle/>
          <a:p>
            <a:fld id="{325DDEB5-540B-C244-9A5F-070250C6A80B}" type="slidenum">
              <a:rPr lang="nl-NL" smtClean="0"/>
              <a:t>‹nr.›</a:t>
            </a:fld>
            <a:endParaRPr lang="nl-NL"/>
          </a:p>
        </p:txBody>
      </p:sp>
    </p:spTree>
    <p:extLst>
      <p:ext uri="{BB962C8B-B14F-4D97-AF65-F5344CB8AC3E}">
        <p14:creationId xmlns:p14="http://schemas.microsoft.com/office/powerpoint/2010/main" val="2381310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422C54-6FE6-B348-92C3-DF53C5931EB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6B86CCC-3036-E641-B6C6-84D92E09F51C}"/>
              </a:ext>
            </a:extLst>
          </p:cNvPr>
          <p:cNvSpPr>
            <a:spLocks noGrp="1"/>
          </p:cNvSpPr>
          <p:nvPr>
            <p:ph type="dt" sz="half" idx="10"/>
          </p:nvPr>
        </p:nvSpPr>
        <p:spPr/>
        <p:txBody>
          <a:bodyPr/>
          <a:lstStyle/>
          <a:p>
            <a:r>
              <a:rPr lang="nl-NL"/>
              <a:t>11-02-2022</a:t>
            </a:r>
          </a:p>
        </p:txBody>
      </p:sp>
      <p:sp>
        <p:nvSpPr>
          <p:cNvPr id="4" name="Tijdelijke aanduiding voor voettekst 3">
            <a:extLst>
              <a:ext uri="{FF2B5EF4-FFF2-40B4-BE49-F238E27FC236}">
                <a16:creationId xmlns:a16="http://schemas.microsoft.com/office/drawing/2014/main" id="{DD0001FB-DA21-2946-B643-BC53FB91353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0D0A610-26B2-9349-9538-E7EE0190C02D}"/>
              </a:ext>
            </a:extLst>
          </p:cNvPr>
          <p:cNvSpPr>
            <a:spLocks noGrp="1"/>
          </p:cNvSpPr>
          <p:nvPr>
            <p:ph type="sldNum" sz="quarter" idx="12"/>
          </p:nvPr>
        </p:nvSpPr>
        <p:spPr/>
        <p:txBody>
          <a:bodyPr/>
          <a:lstStyle/>
          <a:p>
            <a:fld id="{325DDEB5-540B-C244-9A5F-070250C6A80B}" type="slidenum">
              <a:rPr lang="nl-NL" smtClean="0"/>
              <a:t>‹nr.›</a:t>
            </a:fld>
            <a:endParaRPr lang="nl-NL"/>
          </a:p>
        </p:txBody>
      </p:sp>
    </p:spTree>
    <p:extLst>
      <p:ext uri="{BB962C8B-B14F-4D97-AF65-F5344CB8AC3E}">
        <p14:creationId xmlns:p14="http://schemas.microsoft.com/office/powerpoint/2010/main" val="3448206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F657529-E88D-7648-A78D-4E4680E1C326}"/>
              </a:ext>
            </a:extLst>
          </p:cNvPr>
          <p:cNvSpPr>
            <a:spLocks noGrp="1"/>
          </p:cNvSpPr>
          <p:nvPr>
            <p:ph type="dt" sz="half" idx="10"/>
          </p:nvPr>
        </p:nvSpPr>
        <p:spPr/>
        <p:txBody>
          <a:bodyPr/>
          <a:lstStyle/>
          <a:p>
            <a:r>
              <a:rPr lang="nl-NL"/>
              <a:t>11-02-2022</a:t>
            </a:r>
          </a:p>
        </p:txBody>
      </p:sp>
      <p:sp>
        <p:nvSpPr>
          <p:cNvPr id="3" name="Tijdelijke aanduiding voor voettekst 2">
            <a:extLst>
              <a:ext uri="{FF2B5EF4-FFF2-40B4-BE49-F238E27FC236}">
                <a16:creationId xmlns:a16="http://schemas.microsoft.com/office/drawing/2014/main" id="{C838D33E-45DF-144E-AA70-EEEB56433C9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593F01C-B03E-2241-8FA3-10E8E2CA7379}"/>
              </a:ext>
            </a:extLst>
          </p:cNvPr>
          <p:cNvSpPr>
            <a:spLocks noGrp="1"/>
          </p:cNvSpPr>
          <p:nvPr>
            <p:ph type="sldNum" sz="quarter" idx="12"/>
          </p:nvPr>
        </p:nvSpPr>
        <p:spPr/>
        <p:txBody>
          <a:bodyPr/>
          <a:lstStyle/>
          <a:p>
            <a:fld id="{325DDEB5-540B-C244-9A5F-070250C6A80B}" type="slidenum">
              <a:rPr lang="nl-NL" smtClean="0"/>
              <a:t>‹nr.›</a:t>
            </a:fld>
            <a:endParaRPr lang="nl-NL"/>
          </a:p>
        </p:txBody>
      </p:sp>
    </p:spTree>
    <p:extLst>
      <p:ext uri="{BB962C8B-B14F-4D97-AF65-F5344CB8AC3E}">
        <p14:creationId xmlns:p14="http://schemas.microsoft.com/office/powerpoint/2010/main" val="81417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F96B6-FD53-9C40-A2A6-92481EC8287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67977BC-DC5D-9C48-8C13-FEA41E3F9E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79AA058-AE06-2643-8542-46DD17148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659D149-4AF5-9E44-9692-CB00BF8CFC00}"/>
              </a:ext>
            </a:extLst>
          </p:cNvPr>
          <p:cNvSpPr>
            <a:spLocks noGrp="1"/>
          </p:cNvSpPr>
          <p:nvPr>
            <p:ph type="dt" sz="half" idx="10"/>
          </p:nvPr>
        </p:nvSpPr>
        <p:spPr/>
        <p:txBody>
          <a:bodyPr/>
          <a:lstStyle/>
          <a:p>
            <a:r>
              <a:rPr lang="nl-NL"/>
              <a:t>11-02-2022</a:t>
            </a:r>
          </a:p>
        </p:txBody>
      </p:sp>
      <p:sp>
        <p:nvSpPr>
          <p:cNvPr id="6" name="Tijdelijke aanduiding voor voettekst 5">
            <a:extLst>
              <a:ext uri="{FF2B5EF4-FFF2-40B4-BE49-F238E27FC236}">
                <a16:creationId xmlns:a16="http://schemas.microsoft.com/office/drawing/2014/main" id="{E17D9BF6-13CD-8147-BBD8-E22314CD44B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395BCBE-371A-3743-A2B0-CCCEA63474DC}"/>
              </a:ext>
            </a:extLst>
          </p:cNvPr>
          <p:cNvSpPr>
            <a:spLocks noGrp="1"/>
          </p:cNvSpPr>
          <p:nvPr>
            <p:ph type="sldNum" sz="quarter" idx="12"/>
          </p:nvPr>
        </p:nvSpPr>
        <p:spPr/>
        <p:txBody>
          <a:bodyPr/>
          <a:lstStyle/>
          <a:p>
            <a:fld id="{325DDEB5-540B-C244-9A5F-070250C6A80B}" type="slidenum">
              <a:rPr lang="nl-NL" smtClean="0"/>
              <a:t>‹nr.›</a:t>
            </a:fld>
            <a:endParaRPr lang="nl-NL"/>
          </a:p>
        </p:txBody>
      </p:sp>
    </p:spTree>
    <p:extLst>
      <p:ext uri="{BB962C8B-B14F-4D97-AF65-F5344CB8AC3E}">
        <p14:creationId xmlns:p14="http://schemas.microsoft.com/office/powerpoint/2010/main" val="889193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722D18-B629-3B4D-9F6D-A805B3086BB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A50495C-BDDA-6443-B219-C0FD826F9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FE47534-FC41-D645-A7B9-6F48E081DB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8C4A646-C232-5C42-841F-1B7C79FA54DD}"/>
              </a:ext>
            </a:extLst>
          </p:cNvPr>
          <p:cNvSpPr>
            <a:spLocks noGrp="1"/>
          </p:cNvSpPr>
          <p:nvPr>
            <p:ph type="dt" sz="half" idx="10"/>
          </p:nvPr>
        </p:nvSpPr>
        <p:spPr/>
        <p:txBody>
          <a:bodyPr/>
          <a:lstStyle/>
          <a:p>
            <a:r>
              <a:rPr lang="nl-NL"/>
              <a:t>11-02-2022</a:t>
            </a:r>
          </a:p>
        </p:txBody>
      </p:sp>
      <p:sp>
        <p:nvSpPr>
          <p:cNvPr id="6" name="Tijdelijke aanduiding voor voettekst 5">
            <a:extLst>
              <a:ext uri="{FF2B5EF4-FFF2-40B4-BE49-F238E27FC236}">
                <a16:creationId xmlns:a16="http://schemas.microsoft.com/office/drawing/2014/main" id="{D77A31E7-9159-8F44-9714-3275C4BE8E3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F7FA36C-BA06-AE47-A9B8-6286FFEA6F92}"/>
              </a:ext>
            </a:extLst>
          </p:cNvPr>
          <p:cNvSpPr>
            <a:spLocks noGrp="1"/>
          </p:cNvSpPr>
          <p:nvPr>
            <p:ph type="sldNum" sz="quarter" idx="12"/>
          </p:nvPr>
        </p:nvSpPr>
        <p:spPr/>
        <p:txBody>
          <a:bodyPr/>
          <a:lstStyle/>
          <a:p>
            <a:fld id="{325DDEB5-540B-C244-9A5F-070250C6A80B}" type="slidenum">
              <a:rPr lang="nl-NL" smtClean="0"/>
              <a:t>‹nr.›</a:t>
            </a:fld>
            <a:endParaRPr lang="nl-NL"/>
          </a:p>
        </p:txBody>
      </p:sp>
    </p:spTree>
    <p:extLst>
      <p:ext uri="{BB962C8B-B14F-4D97-AF65-F5344CB8AC3E}">
        <p14:creationId xmlns:p14="http://schemas.microsoft.com/office/powerpoint/2010/main" val="182079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8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86F379E-CA25-5546-B23E-540D6155D7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4279CF3-9178-8545-871F-8C41323100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8F18557-8308-2749-986A-C544A8B0FF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a:t>11-02-2022</a:t>
            </a:r>
          </a:p>
        </p:txBody>
      </p:sp>
      <p:sp>
        <p:nvSpPr>
          <p:cNvPr id="5" name="Tijdelijke aanduiding voor voettekst 4">
            <a:extLst>
              <a:ext uri="{FF2B5EF4-FFF2-40B4-BE49-F238E27FC236}">
                <a16:creationId xmlns:a16="http://schemas.microsoft.com/office/drawing/2014/main" id="{23E9D3FB-E7D8-A645-95CE-2B954778B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B751FD2-9762-B445-8AB4-92AB586224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DDEB5-540B-C244-9A5F-070250C6A80B}" type="slidenum">
              <a:rPr lang="nl-NL" smtClean="0"/>
              <a:t>‹nr.›</a:t>
            </a:fld>
            <a:endParaRPr lang="nl-NL"/>
          </a:p>
        </p:txBody>
      </p:sp>
    </p:spTree>
    <p:extLst>
      <p:ext uri="{BB962C8B-B14F-4D97-AF65-F5344CB8AC3E}">
        <p14:creationId xmlns:p14="http://schemas.microsoft.com/office/powerpoint/2010/main" val="1672576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customXml" Target="../ink/ink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4000" b="-24000"/>
          </a:stretch>
        </a:blip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417250E-1DE7-5344-8493-67100BFC19E7}"/>
              </a:ext>
            </a:extLst>
          </p:cNvPr>
          <p:cNvPicPr>
            <a:picLocks noChangeAspect="1"/>
          </p:cNvPicPr>
          <p:nvPr/>
        </p:nvPicPr>
        <p:blipFill>
          <a:blip r:embed="rId4"/>
          <a:stretch>
            <a:fillRect/>
          </a:stretch>
        </p:blipFill>
        <p:spPr>
          <a:xfrm>
            <a:off x="4960882" y="4358414"/>
            <a:ext cx="4443799" cy="1924480"/>
          </a:xfrm>
          <a:prstGeom prst="rect">
            <a:avLst/>
          </a:prstGeom>
        </p:spPr>
      </p:pic>
      <p:pic>
        <p:nvPicPr>
          <p:cNvPr id="3" name="Afbeelding 2">
            <a:extLst>
              <a:ext uri="{FF2B5EF4-FFF2-40B4-BE49-F238E27FC236}">
                <a16:creationId xmlns:a16="http://schemas.microsoft.com/office/drawing/2014/main" id="{02A4B087-F6EA-7A44-AF0C-0134F3F80694}"/>
              </a:ext>
            </a:extLst>
          </p:cNvPr>
          <p:cNvPicPr>
            <a:picLocks noChangeAspect="1"/>
          </p:cNvPicPr>
          <p:nvPr/>
        </p:nvPicPr>
        <p:blipFill>
          <a:blip r:embed="rId5"/>
          <a:stretch>
            <a:fillRect/>
          </a:stretch>
        </p:blipFill>
        <p:spPr>
          <a:xfrm>
            <a:off x="5859071" y="1556698"/>
            <a:ext cx="2647419" cy="1621288"/>
          </a:xfrm>
          <a:prstGeom prst="rect">
            <a:avLst/>
          </a:prstGeom>
        </p:spPr>
      </p:pic>
      <p:pic>
        <p:nvPicPr>
          <p:cNvPr id="6" name="Afbeelding 5">
            <a:extLst>
              <a:ext uri="{FF2B5EF4-FFF2-40B4-BE49-F238E27FC236}">
                <a16:creationId xmlns:a16="http://schemas.microsoft.com/office/drawing/2014/main" id="{F3513660-4117-FC48-B106-43438DB741FE}"/>
              </a:ext>
            </a:extLst>
          </p:cNvPr>
          <p:cNvPicPr>
            <a:picLocks noChangeAspect="1"/>
          </p:cNvPicPr>
          <p:nvPr/>
        </p:nvPicPr>
        <p:blipFill>
          <a:blip r:embed="rId6"/>
          <a:stretch>
            <a:fillRect/>
          </a:stretch>
        </p:blipFill>
        <p:spPr>
          <a:xfrm>
            <a:off x="563169" y="3177986"/>
            <a:ext cx="3830578" cy="1620015"/>
          </a:xfrm>
          <a:prstGeom prst="rect">
            <a:avLst/>
          </a:prstGeom>
        </p:spPr>
      </p:pic>
      <p:pic>
        <p:nvPicPr>
          <p:cNvPr id="8" name="Afbeelding 7" descr="Afbeelding met tekst&#10;&#10;Automatisch gegenereerde beschrijving">
            <a:extLst>
              <a:ext uri="{FF2B5EF4-FFF2-40B4-BE49-F238E27FC236}">
                <a16:creationId xmlns:a16="http://schemas.microsoft.com/office/drawing/2014/main" id="{1EEBD682-8F61-FE4F-81D3-83424751066A}"/>
              </a:ext>
            </a:extLst>
          </p:cNvPr>
          <p:cNvPicPr>
            <a:picLocks noChangeAspect="1"/>
          </p:cNvPicPr>
          <p:nvPr/>
        </p:nvPicPr>
        <p:blipFill>
          <a:blip r:embed="rId7"/>
          <a:stretch>
            <a:fillRect/>
          </a:stretch>
        </p:blipFill>
        <p:spPr>
          <a:xfrm>
            <a:off x="563169" y="777102"/>
            <a:ext cx="3967384" cy="1620015"/>
          </a:xfrm>
          <a:prstGeom prst="rect">
            <a:avLst/>
          </a:prstGeom>
        </p:spPr>
      </p:pic>
    </p:spTree>
    <p:extLst>
      <p:ext uri="{BB962C8B-B14F-4D97-AF65-F5344CB8AC3E}">
        <p14:creationId xmlns:p14="http://schemas.microsoft.com/office/powerpoint/2010/main" val="4138948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060839B-D7A2-1F46-8B37-F4C24C572096}"/>
              </a:ext>
            </a:extLst>
          </p:cNvPr>
          <p:cNvSpPr>
            <a:spLocks noGrp="1"/>
          </p:cNvSpPr>
          <p:nvPr>
            <p:ph idx="1"/>
          </p:nvPr>
        </p:nvSpPr>
        <p:spPr>
          <a:xfrm>
            <a:off x="838200" y="1253330"/>
            <a:ext cx="8106624" cy="5103019"/>
          </a:xfrm>
        </p:spPr>
        <p:txBody>
          <a:bodyPr>
            <a:normAutofit/>
          </a:bodyPr>
          <a:lstStyle/>
          <a:p>
            <a:pPr marL="342900" indent="-342900">
              <a:lnSpc>
                <a:spcPct val="100000"/>
              </a:lnSpc>
              <a:buBlip>
                <a:blip r:embed="rId3"/>
              </a:buBlip>
              <a:defRPr/>
            </a:pPr>
            <a:r>
              <a:rPr lang="nl-NL" altLang="nl-NL" sz="2200" dirty="0">
                <a:latin typeface="Calibri" panose="020F0502020204030204" pitchFamily="34" charset="0"/>
                <a:cs typeface="Calibri" panose="020F0502020204030204" pitchFamily="34" charset="0"/>
              </a:rPr>
              <a:t>meer risico op problemen op latere leeftijd</a:t>
            </a:r>
          </a:p>
          <a:p>
            <a:pPr marL="342900" indent="-342900">
              <a:lnSpc>
                <a:spcPct val="100000"/>
              </a:lnSpc>
              <a:buBlip>
                <a:blip r:embed="rId3"/>
              </a:buBlip>
              <a:defRPr/>
            </a:pPr>
            <a:r>
              <a:rPr lang="nl-NL" altLang="nl-NL" sz="2200" dirty="0">
                <a:latin typeface="Calibri" panose="020F0502020204030204" pitchFamily="34" charset="0"/>
                <a:cs typeface="Calibri" panose="020F0502020204030204" pitchFamily="34" charset="0"/>
              </a:rPr>
              <a:t>grote verantwoordelijkheid</a:t>
            </a:r>
          </a:p>
          <a:p>
            <a:pPr marL="342900" indent="-342900">
              <a:lnSpc>
                <a:spcPct val="100000"/>
              </a:lnSpc>
              <a:buBlip>
                <a:blip r:embed="rId3"/>
              </a:buBlip>
              <a:defRPr/>
            </a:pPr>
            <a:r>
              <a:rPr lang="nl-NL" altLang="nl-NL" sz="2200" dirty="0">
                <a:latin typeface="Calibri" panose="020F0502020204030204" pitchFamily="34" charset="0"/>
                <a:cs typeface="Calibri" panose="020F0502020204030204" pitchFamily="34" charset="0"/>
              </a:rPr>
              <a:t>veel (extra) taken</a:t>
            </a:r>
          </a:p>
          <a:p>
            <a:pPr marL="342900" indent="-342900">
              <a:lnSpc>
                <a:spcPct val="100000"/>
              </a:lnSpc>
              <a:buBlip>
                <a:blip r:embed="rId3"/>
              </a:buBlip>
              <a:defRPr/>
            </a:pPr>
            <a:r>
              <a:rPr lang="nl-NL" altLang="nl-NL" sz="2200" dirty="0">
                <a:latin typeface="Calibri" panose="020F0502020204030204" pitchFamily="34" charset="0"/>
                <a:cs typeface="Calibri" panose="020F0502020204030204" pitchFamily="34" charset="0"/>
              </a:rPr>
              <a:t>zijn heel behulpzaam, zorgzaam en meelevend</a:t>
            </a:r>
          </a:p>
          <a:p>
            <a:pPr marL="342900" indent="-342900">
              <a:lnSpc>
                <a:spcPct val="100000"/>
              </a:lnSpc>
              <a:buBlip>
                <a:blip r:embed="rId3"/>
              </a:buBlip>
              <a:defRPr/>
            </a:pPr>
            <a:r>
              <a:rPr lang="nl-NL" altLang="nl-NL" sz="2200" dirty="0">
                <a:latin typeface="Calibri" panose="020F0502020204030204" pitchFamily="34" charset="0"/>
                <a:cs typeface="Calibri" panose="020F0502020204030204" pitchFamily="34" charset="0"/>
              </a:rPr>
              <a:t>zetten zichzelf aan de kant</a:t>
            </a:r>
          </a:p>
          <a:p>
            <a:pPr marL="342900" indent="-342900">
              <a:lnSpc>
                <a:spcPct val="100000"/>
              </a:lnSpc>
              <a:buBlip>
                <a:blip r:embed="rId3"/>
              </a:buBlip>
              <a:defRPr/>
            </a:pPr>
            <a:r>
              <a:rPr lang="nl-NL" altLang="nl-NL" sz="2200" dirty="0">
                <a:latin typeface="Calibri" panose="020F0502020204030204" pitchFamily="34" charset="0"/>
                <a:cs typeface="Calibri" panose="020F0502020204030204" pitchFamily="34" charset="0"/>
              </a:rPr>
              <a:t>problemen met concentratie/snel afgeleid/snel in gedachten</a:t>
            </a:r>
          </a:p>
          <a:p>
            <a:pPr marL="342900" indent="-342900">
              <a:lnSpc>
                <a:spcPct val="100000"/>
              </a:lnSpc>
              <a:buBlip>
                <a:blip r:embed="rId3"/>
              </a:buBlip>
              <a:defRPr/>
            </a:pPr>
            <a:r>
              <a:rPr lang="nl-NL" altLang="nl-NL" sz="2200" dirty="0">
                <a:latin typeface="Calibri" panose="020F0502020204030204" pitchFamily="34" charset="0"/>
                <a:cs typeface="Calibri" panose="020F0502020204030204" pitchFamily="34" charset="0"/>
              </a:rPr>
              <a:t>laten niet merken dat er thuis iets speelt/ze vertellen weinig tot niets over de thuissituatie</a:t>
            </a:r>
          </a:p>
          <a:p>
            <a:pPr marL="342900" indent="-342900">
              <a:lnSpc>
                <a:spcPct val="100000"/>
              </a:lnSpc>
              <a:buBlip>
                <a:blip r:embed="rId3"/>
              </a:buBlip>
              <a:defRPr/>
            </a:pPr>
            <a:r>
              <a:rPr lang="nl-NL" altLang="nl-NL" sz="2200" dirty="0">
                <a:latin typeface="Calibri" panose="020F0502020204030204" pitchFamily="34" charset="0"/>
                <a:cs typeface="Calibri" panose="020F0502020204030204" pitchFamily="34" charset="0"/>
              </a:rPr>
              <a:t>gaan meestal meteen naar huis, na school zullen ze niet snel afspreken om iets te gaan doen (zonder zich schuldig te voelen/zorgen te maken).</a:t>
            </a:r>
            <a:endParaRPr lang="nl-NL" sz="2200" dirty="0"/>
          </a:p>
        </p:txBody>
      </p:sp>
      <p:sp>
        <p:nvSpPr>
          <p:cNvPr id="6" name="Titel 1">
            <a:extLst>
              <a:ext uri="{FF2B5EF4-FFF2-40B4-BE49-F238E27FC236}">
                <a16:creationId xmlns:a16="http://schemas.microsoft.com/office/drawing/2014/main" id="{19BF72A8-A90F-E642-873C-D0B70AB3A2F8}"/>
              </a:ext>
            </a:extLst>
          </p:cNvPr>
          <p:cNvSpPr txBox="1">
            <a:spLocks/>
          </p:cNvSpPr>
          <p:nvPr/>
        </p:nvSpPr>
        <p:spPr>
          <a:xfrm>
            <a:off x="838200" y="272532"/>
            <a:ext cx="10515600" cy="965959"/>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NL" b="1" dirty="0">
                <a:solidFill>
                  <a:srgbClr val="147D75"/>
                </a:solidFill>
              </a:rPr>
              <a:t>Jonge mantelzorgers - kenmerken</a:t>
            </a:r>
          </a:p>
        </p:txBody>
      </p:sp>
      <p:sp>
        <p:nvSpPr>
          <p:cNvPr id="4" name="Tijdelijke aanduiding voor dianummer 3">
            <a:extLst>
              <a:ext uri="{FF2B5EF4-FFF2-40B4-BE49-F238E27FC236}">
                <a16:creationId xmlns:a16="http://schemas.microsoft.com/office/drawing/2014/main" id="{2A6FB55D-3055-8444-9F88-807C88ADFF3F}"/>
              </a:ext>
            </a:extLst>
          </p:cNvPr>
          <p:cNvSpPr>
            <a:spLocks noGrp="1"/>
          </p:cNvSpPr>
          <p:nvPr>
            <p:ph type="sldNum" sz="quarter" idx="12"/>
          </p:nvPr>
        </p:nvSpPr>
        <p:spPr/>
        <p:txBody>
          <a:bodyPr/>
          <a:lstStyle/>
          <a:p>
            <a:pPr algn="l"/>
            <a:fld id="{325DDEB5-540B-C244-9A5F-070250C6A80B}" type="slidenum">
              <a:rPr lang="nl-NL" smtClean="0"/>
              <a:pPr algn="l"/>
              <a:t>10</a:t>
            </a:fld>
            <a:endParaRPr lang="nl-NL" dirty="0"/>
          </a:p>
        </p:txBody>
      </p:sp>
    </p:spTree>
    <p:extLst>
      <p:ext uri="{BB962C8B-B14F-4D97-AF65-F5344CB8AC3E}">
        <p14:creationId xmlns:p14="http://schemas.microsoft.com/office/powerpoint/2010/main" val="997274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84258F2-9DA7-B743-959A-872E123FD708}"/>
              </a:ext>
            </a:extLst>
          </p:cNvPr>
          <p:cNvSpPr/>
          <p:nvPr/>
        </p:nvSpPr>
        <p:spPr>
          <a:xfrm>
            <a:off x="838200" y="1238491"/>
            <a:ext cx="8336966" cy="4955203"/>
          </a:xfrm>
          <a:prstGeom prst="rect">
            <a:avLst/>
          </a:prstGeom>
        </p:spPr>
        <p:txBody>
          <a:bodyPr wrap="square">
            <a:spAutoFit/>
          </a:bodyPr>
          <a:lstStyle/>
          <a:p>
            <a:pPr marL="342900" indent="-342900">
              <a:buBlip>
                <a:blip r:embed="rId3"/>
              </a:buBlip>
              <a:defRPr/>
            </a:pPr>
            <a:r>
              <a:rPr lang="nl-NL" altLang="nl-NL" sz="2200" dirty="0">
                <a:cs typeface="Arial" panose="020B0604020202020204" pitchFamily="34" charset="0"/>
              </a:rPr>
              <a:t>Nederland telt bijna 5 miljoen mantelzorgers van 16 jaar en ouder</a:t>
            </a:r>
          </a:p>
          <a:p>
            <a:pPr>
              <a:defRPr/>
            </a:pPr>
            <a:endParaRPr lang="nl-NL" altLang="nl-NL" sz="2200" dirty="0">
              <a:cs typeface="Arial" panose="020B0604020202020204" pitchFamily="34" charset="0"/>
            </a:endParaRPr>
          </a:p>
          <a:p>
            <a:pPr marL="342900" indent="-342900">
              <a:buBlip>
                <a:blip r:embed="rId3"/>
              </a:buBlip>
              <a:defRPr/>
            </a:pPr>
            <a:r>
              <a:rPr lang="nl-NL" altLang="nl-NL" sz="2200" dirty="0">
                <a:cs typeface="Arial" panose="020B0604020202020204" pitchFamily="34" charset="0"/>
              </a:rPr>
              <a:t>830.000 mensen geven zowel langdurig (meer dan 3 maanden) en intensief (meer dan 8 uur per week) hulp</a:t>
            </a:r>
          </a:p>
          <a:p>
            <a:pPr marL="342900" indent="-342900">
              <a:buBlip>
                <a:blip r:embed="rId3"/>
              </a:buBlip>
              <a:defRPr/>
            </a:pPr>
            <a:endParaRPr lang="nl-NL" altLang="nl-NL" sz="2200" dirty="0">
              <a:cs typeface="Arial" panose="020B0604020202020204" pitchFamily="34" charset="0"/>
            </a:endParaRPr>
          </a:p>
          <a:p>
            <a:pPr marL="342900" indent="-342900">
              <a:buBlip>
                <a:blip r:embed="rId3"/>
              </a:buBlip>
              <a:defRPr/>
            </a:pPr>
            <a:r>
              <a:rPr lang="nl-NL" altLang="nl-NL" sz="2200" dirty="0">
                <a:cs typeface="Arial" panose="020B0604020202020204" pitchFamily="34" charset="0"/>
              </a:rPr>
              <a:t>Een kwart van de mantelzorgers beschouwt zichzelf mantelzorger</a:t>
            </a:r>
            <a:endParaRPr lang="nl-NL" altLang="nl-NL" sz="1500" dirty="0">
              <a:cs typeface="Arial" panose="020B0604020202020204" pitchFamily="34" charset="0"/>
            </a:endParaRPr>
          </a:p>
          <a:p>
            <a:pPr marL="342900" indent="-342900">
              <a:buBlip>
                <a:blip r:embed="rId3"/>
              </a:buBlip>
              <a:defRPr/>
            </a:pPr>
            <a:endParaRPr lang="nl-NL" altLang="nl-NL" sz="1500" dirty="0">
              <a:cs typeface="Arial" panose="020B0604020202020204" pitchFamily="34" charset="0"/>
            </a:endParaRPr>
          </a:p>
          <a:p>
            <a:pPr marL="342900" indent="-342900">
              <a:buBlip>
                <a:blip r:embed="rId3"/>
              </a:buBlip>
              <a:defRPr/>
            </a:pPr>
            <a:r>
              <a:rPr lang="nl-NL" altLang="nl-NL" sz="2200" dirty="0">
                <a:cs typeface="Arial" panose="020B0604020202020204" pitchFamily="34" charset="0"/>
              </a:rPr>
              <a:t>9,1% van de mantelzorgers voelt zich zwaar belast</a:t>
            </a:r>
          </a:p>
          <a:p>
            <a:pPr marL="342900" indent="-342900">
              <a:buBlip>
                <a:blip r:embed="rId3"/>
              </a:buBlip>
              <a:defRPr/>
            </a:pPr>
            <a:endParaRPr lang="nl-NL" altLang="nl-NL" sz="2200" dirty="0">
              <a:cs typeface="Arial" panose="020B0604020202020204" pitchFamily="34" charset="0"/>
            </a:endParaRPr>
          </a:p>
          <a:p>
            <a:pPr marL="342900" indent="-342900">
              <a:buBlip>
                <a:blip r:embed="rId3"/>
              </a:buBlip>
              <a:defRPr/>
            </a:pPr>
            <a:r>
              <a:rPr lang="nl-NL" altLang="nl-NL" sz="2200" dirty="0">
                <a:cs typeface="Arial" panose="020B0604020202020204" pitchFamily="34" charset="0"/>
              </a:rPr>
              <a:t>Ongeveer 5 op de 6 mantelzorgers geniet van de leuke momenten van het zorgen</a:t>
            </a:r>
          </a:p>
          <a:p>
            <a:pPr marL="342900" indent="-342900">
              <a:buBlip>
                <a:blip r:embed="rId3"/>
              </a:buBlip>
              <a:defRPr/>
            </a:pPr>
            <a:endParaRPr lang="nl-NL" altLang="nl-NL" sz="2200" dirty="0">
              <a:cs typeface="Arial" panose="020B0604020202020204" pitchFamily="34" charset="0"/>
            </a:endParaRPr>
          </a:p>
          <a:p>
            <a:pPr marL="342900" indent="-342900">
              <a:buBlip>
                <a:blip r:embed="rId3"/>
              </a:buBlip>
              <a:defRPr/>
            </a:pPr>
            <a:r>
              <a:rPr lang="nl-NL" altLang="nl-NL" sz="2200" dirty="0">
                <a:cs typeface="Arial" panose="020B0604020202020204" pitchFamily="34" charset="0"/>
              </a:rPr>
              <a:t>5 op de 6 mantelzorgers tussen 18 en 65 jaar, combineert mantelzorg met betaald werk</a:t>
            </a:r>
          </a:p>
          <a:p>
            <a:pPr algn="r">
              <a:defRPr/>
            </a:pPr>
            <a:r>
              <a:rPr lang="nl-NL" altLang="nl-NL" sz="1500" dirty="0">
                <a:cs typeface="Arial" panose="020B0604020202020204" pitchFamily="34" charset="0"/>
              </a:rPr>
              <a:t>(bron: </a:t>
            </a:r>
            <a:r>
              <a:rPr lang="nl-NL" altLang="nl-NL" sz="1500" dirty="0" err="1">
                <a:cs typeface="Arial" panose="020B0604020202020204" pitchFamily="34" charset="0"/>
              </a:rPr>
              <a:t>MantelzorgNL</a:t>
            </a:r>
            <a:r>
              <a:rPr lang="nl-NL" altLang="nl-NL" sz="1500" dirty="0">
                <a:cs typeface="Arial" panose="020B0604020202020204" pitchFamily="34" charset="0"/>
              </a:rPr>
              <a:t>)</a:t>
            </a:r>
          </a:p>
        </p:txBody>
      </p:sp>
      <p:sp>
        <p:nvSpPr>
          <p:cNvPr id="6" name="Titel 1">
            <a:extLst>
              <a:ext uri="{FF2B5EF4-FFF2-40B4-BE49-F238E27FC236}">
                <a16:creationId xmlns:a16="http://schemas.microsoft.com/office/drawing/2014/main" id="{743EBAEE-0ABD-824B-90D8-540AF2F063C8}"/>
              </a:ext>
            </a:extLst>
          </p:cNvPr>
          <p:cNvSpPr>
            <a:spLocks noGrp="1"/>
          </p:cNvSpPr>
          <p:nvPr>
            <p:ph type="title"/>
          </p:nvPr>
        </p:nvSpPr>
        <p:spPr>
          <a:xfrm>
            <a:off x="838200" y="272532"/>
            <a:ext cx="10515600" cy="965959"/>
          </a:xfrm>
          <a:noFill/>
          <a:ln>
            <a:noFill/>
          </a:ln>
        </p:spPr>
        <p:style>
          <a:lnRef idx="0">
            <a:scrgbClr r="0" g="0" b="0"/>
          </a:lnRef>
          <a:fillRef idx="0">
            <a:scrgbClr r="0" g="0" b="0"/>
          </a:fillRef>
          <a:effectRef idx="0">
            <a:scrgbClr r="0" g="0" b="0"/>
          </a:effectRef>
          <a:fontRef idx="minor">
            <a:schemeClr val="dk1"/>
          </a:fontRef>
        </p:style>
        <p:txBody>
          <a:bodyPr/>
          <a:lstStyle/>
          <a:p>
            <a:r>
              <a:rPr lang="nl-NL" b="1" dirty="0">
                <a:solidFill>
                  <a:srgbClr val="147D75"/>
                </a:solidFill>
              </a:rPr>
              <a:t>Mantelzorg in cijfers</a:t>
            </a:r>
          </a:p>
        </p:txBody>
      </p:sp>
      <p:sp>
        <p:nvSpPr>
          <p:cNvPr id="3" name="Tijdelijke aanduiding voor dianummer 2">
            <a:extLst>
              <a:ext uri="{FF2B5EF4-FFF2-40B4-BE49-F238E27FC236}">
                <a16:creationId xmlns:a16="http://schemas.microsoft.com/office/drawing/2014/main" id="{F9950F4A-FF46-8641-8BFB-4F025322574A}"/>
              </a:ext>
            </a:extLst>
          </p:cNvPr>
          <p:cNvSpPr>
            <a:spLocks noGrp="1"/>
          </p:cNvSpPr>
          <p:nvPr>
            <p:ph type="sldNum" sz="quarter" idx="12"/>
          </p:nvPr>
        </p:nvSpPr>
        <p:spPr/>
        <p:txBody>
          <a:bodyPr/>
          <a:lstStyle/>
          <a:p>
            <a:pPr algn="l"/>
            <a:fld id="{325DDEB5-540B-C244-9A5F-070250C6A80B}" type="slidenum">
              <a:rPr lang="nl-NL" smtClean="0"/>
              <a:pPr algn="l"/>
              <a:t>11</a:t>
            </a:fld>
            <a:endParaRPr lang="nl-NL"/>
          </a:p>
        </p:txBody>
      </p:sp>
    </p:spTree>
    <p:extLst>
      <p:ext uri="{BB962C8B-B14F-4D97-AF65-F5344CB8AC3E}">
        <p14:creationId xmlns:p14="http://schemas.microsoft.com/office/powerpoint/2010/main" val="3356758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84258F2-9DA7-B743-959A-872E123FD708}"/>
              </a:ext>
            </a:extLst>
          </p:cNvPr>
          <p:cNvSpPr/>
          <p:nvPr/>
        </p:nvSpPr>
        <p:spPr>
          <a:xfrm>
            <a:off x="838200" y="5417299"/>
            <a:ext cx="8336966" cy="1000274"/>
          </a:xfrm>
          <a:prstGeom prst="rect">
            <a:avLst/>
          </a:prstGeom>
        </p:spPr>
        <p:txBody>
          <a:bodyPr wrap="square">
            <a:spAutoFit/>
          </a:bodyPr>
          <a:lstStyle/>
          <a:p>
            <a:pPr marL="342900" indent="-342900">
              <a:buBlip>
                <a:blip r:embed="rId3"/>
              </a:buBlip>
              <a:defRPr/>
            </a:pPr>
            <a:r>
              <a:rPr lang="nl-NL" altLang="nl-NL" sz="2200" dirty="0">
                <a:cs typeface="Arial" panose="020B0604020202020204" pitchFamily="34" charset="0"/>
              </a:rPr>
              <a:t>Het laten vervangen van alle mantelzorg door publiek gefinancierde zorg zou elk jaar ongeveer 44 miljard euro kosten</a:t>
            </a:r>
          </a:p>
          <a:p>
            <a:pPr>
              <a:defRPr/>
            </a:pPr>
            <a:r>
              <a:rPr lang="nl-NL" altLang="nl-NL" sz="1500" dirty="0">
                <a:cs typeface="Arial" panose="020B0604020202020204" pitchFamily="34" charset="0"/>
              </a:rPr>
              <a:t>(bron: </a:t>
            </a:r>
            <a:r>
              <a:rPr lang="nl-NL" altLang="nl-NL" sz="1500" dirty="0" err="1">
                <a:cs typeface="Arial" panose="020B0604020202020204" pitchFamily="34" charset="0"/>
              </a:rPr>
              <a:t>MantelzorgNL</a:t>
            </a:r>
            <a:r>
              <a:rPr lang="nl-NL" altLang="nl-NL" sz="1500" dirty="0">
                <a:cs typeface="Arial" panose="020B0604020202020204" pitchFamily="34" charset="0"/>
              </a:rPr>
              <a:t>)</a:t>
            </a:r>
          </a:p>
        </p:txBody>
      </p:sp>
      <p:sp>
        <p:nvSpPr>
          <p:cNvPr id="6" name="Titel 1">
            <a:extLst>
              <a:ext uri="{FF2B5EF4-FFF2-40B4-BE49-F238E27FC236}">
                <a16:creationId xmlns:a16="http://schemas.microsoft.com/office/drawing/2014/main" id="{743EBAEE-0ABD-824B-90D8-540AF2F063C8}"/>
              </a:ext>
            </a:extLst>
          </p:cNvPr>
          <p:cNvSpPr>
            <a:spLocks noGrp="1"/>
          </p:cNvSpPr>
          <p:nvPr>
            <p:ph type="title"/>
          </p:nvPr>
        </p:nvSpPr>
        <p:spPr>
          <a:xfrm>
            <a:off x="838200" y="272532"/>
            <a:ext cx="10515600" cy="965959"/>
          </a:xfrm>
          <a:noFill/>
          <a:ln>
            <a:noFill/>
          </a:ln>
        </p:spPr>
        <p:style>
          <a:lnRef idx="0">
            <a:scrgbClr r="0" g="0" b="0"/>
          </a:lnRef>
          <a:fillRef idx="0">
            <a:scrgbClr r="0" g="0" b="0"/>
          </a:fillRef>
          <a:effectRef idx="0">
            <a:scrgbClr r="0" g="0" b="0"/>
          </a:effectRef>
          <a:fontRef idx="minor">
            <a:schemeClr val="dk1"/>
          </a:fontRef>
        </p:style>
        <p:txBody>
          <a:bodyPr/>
          <a:lstStyle/>
          <a:p>
            <a:r>
              <a:rPr lang="nl-NL" b="1" dirty="0">
                <a:solidFill>
                  <a:srgbClr val="147D75"/>
                </a:solidFill>
              </a:rPr>
              <a:t>Mantelzorg in cijfers</a:t>
            </a:r>
          </a:p>
        </p:txBody>
      </p:sp>
      <p:sp>
        <p:nvSpPr>
          <p:cNvPr id="3" name="Tijdelijke aanduiding voor dianummer 2">
            <a:extLst>
              <a:ext uri="{FF2B5EF4-FFF2-40B4-BE49-F238E27FC236}">
                <a16:creationId xmlns:a16="http://schemas.microsoft.com/office/drawing/2014/main" id="{F9950F4A-FF46-8641-8BFB-4F025322574A}"/>
              </a:ext>
            </a:extLst>
          </p:cNvPr>
          <p:cNvSpPr>
            <a:spLocks noGrp="1"/>
          </p:cNvSpPr>
          <p:nvPr>
            <p:ph type="sldNum" sz="quarter" idx="12"/>
          </p:nvPr>
        </p:nvSpPr>
        <p:spPr/>
        <p:txBody>
          <a:bodyPr/>
          <a:lstStyle/>
          <a:p>
            <a:pPr algn="l"/>
            <a:fld id="{325DDEB5-540B-C244-9A5F-070250C6A80B}" type="slidenum">
              <a:rPr lang="nl-NL" smtClean="0"/>
              <a:pPr algn="l"/>
              <a:t>12</a:t>
            </a:fld>
            <a:endParaRPr lang="nl-NL"/>
          </a:p>
        </p:txBody>
      </p:sp>
      <p:pic>
        <p:nvPicPr>
          <p:cNvPr id="1026" name="Picture 2" descr="Tabel">
            <a:extLst>
              <a:ext uri="{FF2B5EF4-FFF2-40B4-BE49-F238E27FC236}">
                <a16:creationId xmlns:a16="http://schemas.microsoft.com/office/drawing/2014/main" id="{E5045DCA-FD47-CF4F-9458-2826BD76E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037082"/>
            <a:ext cx="7043649" cy="4078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40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84258F2-9DA7-B743-959A-872E123FD708}"/>
              </a:ext>
            </a:extLst>
          </p:cNvPr>
          <p:cNvSpPr/>
          <p:nvPr/>
        </p:nvSpPr>
        <p:spPr>
          <a:xfrm>
            <a:off x="838200" y="1181504"/>
            <a:ext cx="8336966" cy="3139321"/>
          </a:xfrm>
          <a:prstGeom prst="rect">
            <a:avLst/>
          </a:prstGeom>
        </p:spPr>
        <p:txBody>
          <a:bodyPr wrap="square">
            <a:spAutoFit/>
          </a:bodyPr>
          <a:lstStyle/>
          <a:p>
            <a:pPr>
              <a:defRPr/>
            </a:pPr>
            <a:r>
              <a:rPr lang="nl-NL" altLang="nl-NL" sz="2200" dirty="0">
                <a:cs typeface="Arial" panose="020B0604020202020204" pitchFamily="34" charset="0"/>
              </a:rPr>
              <a:t>Schatting van het totaal aantal mantelzorgers in</a:t>
            </a:r>
          </a:p>
          <a:p>
            <a:pPr marL="342900" indent="-342900">
              <a:buBlip>
                <a:blip r:embed="rId3"/>
              </a:buBlip>
              <a:defRPr/>
            </a:pPr>
            <a:r>
              <a:rPr lang="nl-NL" altLang="nl-NL" sz="2200" dirty="0">
                <a:cs typeface="Arial" panose="020B0604020202020204" pitchFamily="34" charset="0"/>
              </a:rPr>
              <a:t>Aalten:	8,1 duizend</a:t>
            </a:r>
          </a:p>
          <a:p>
            <a:pPr marL="342900" indent="-342900">
              <a:buBlip>
                <a:blip r:embed="rId3"/>
              </a:buBlip>
              <a:defRPr/>
            </a:pPr>
            <a:r>
              <a:rPr lang="nl-NL" altLang="nl-NL" sz="2200" dirty="0">
                <a:cs typeface="Arial" panose="020B0604020202020204" pitchFamily="34" charset="0"/>
              </a:rPr>
              <a:t>Oost Gelre:	8,9 duizend</a:t>
            </a:r>
          </a:p>
          <a:p>
            <a:pPr marL="342900" indent="-342900">
              <a:buBlip>
                <a:blip r:embed="rId3"/>
              </a:buBlip>
              <a:defRPr/>
            </a:pPr>
            <a:r>
              <a:rPr lang="nl-NL" altLang="nl-NL" sz="2200" dirty="0">
                <a:cs typeface="Arial" panose="020B0604020202020204" pitchFamily="34" charset="0"/>
              </a:rPr>
              <a:t>Winterswijk: 8,8 duizend</a:t>
            </a:r>
          </a:p>
          <a:p>
            <a:pPr marL="342900" indent="-342900">
              <a:buBlip>
                <a:blip r:embed="rId3"/>
              </a:buBlip>
              <a:defRPr/>
            </a:pPr>
            <a:endParaRPr lang="nl-NL" altLang="nl-NL" sz="2200" dirty="0">
              <a:cs typeface="Arial" panose="020B0604020202020204" pitchFamily="34" charset="0"/>
            </a:endParaRPr>
          </a:p>
          <a:p>
            <a:pPr>
              <a:defRPr/>
            </a:pPr>
            <a:r>
              <a:rPr lang="nl-NL" altLang="nl-NL" sz="2200" dirty="0">
                <a:cs typeface="Arial" panose="020B0604020202020204" pitchFamily="34" charset="0"/>
              </a:rPr>
              <a:t>In totaal besteden zij ongeveer … uur aan mantelzorgtaken per jaar</a:t>
            </a:r>
          </a:p>
          <a:p>
            <a:pPr marL="342900" indent="-342900">
              <a:buBlip>
                <a:blip r:embed="rId3"/>
              </a:buBlip>
              <a:defRPr/>
            </a:pPr>
            <a:r>
              <a:rPr lang="nl-NL" altLang="nl-NL" sz="2200" dirty="0">
                <a:cs typeface="Arial" panose="020B0604020202020204" pitchFamily="34" charset="0"/>
              </a:rPr>
              <a:t>Aalten:	2,5 miljoen uur</a:t>
            </a:r>
          </a:p>
          <a:p>
            <a:pPr marL="342900" indent="-342900">
              <a:buBlip>
                <a:blip r:embed="rId3"/>
              </a:buBlip>
              <a:defRPr/>
            </a:pPr>
            <a:r>
              <a:rPr lang="nl-NL" altLang="nl-NL" sz="2200" dirty="0">
                <a:cs typeface="Arial" panose="020B0604020202020204" pitchFamily="34" charset="0"/>
              </a:rPr>
              <a:t>Oost Gelre:	2,8 miljoen uur</a:t>
            </a:r>
          </a:p>
          <a:p>
            <a:pPr marL="342900" indent="-342900">
              <a:buBlip>
                <a:blip r:embed="rId3"/>
              </a:buBlip>
              <a:defRPr/>
            </a:pPr>
            <a:r>
              <a:rPr lang="nl-NL" altLang="nl-NL" sz="2200" dirty="0">
                <a:cs typeface="Arial" panose="020B0604020202020204" pitchFamily="34" charset="0"/>
              </a:rPr>
              <a:t>Winterswijk: 2,7 miljoen uur</a:t>
            </a:r>
          </a:p>
        </p:txBody>
      </p:sp>
      <p:sp>
        <p:nvSpPr>
          <p:cNvPr id="6" name="Titel 1">
            <a:extLst>
              <a:ext uri="{FF2B5EF4-FFF2-40B4-BE49-F238E27FC236}">
                <a16:creationId xmlns:a16="http://schemas.microsoft.com/office/drawing/2014/main" id="{743EBAEE-0ABD-824B-90D8-540AF2F063C8}"/>
              </a:ext>
            </a:extLst>
          </p:cNvPr>
          <p:cNvSpPr>
            <a:spLocks noGrp="1"/>
          </p:cNvSpPr>
          <p:nvPr>
            <p:ph type="title"/>
          </p:nvPr>
        </p:nvSpPr>
        <p:spPr>
          <a:xfrm>
            <a:off x="838200" y="272532"/>
            <a:ext cx="10515600" cy="965959"/>
          </a:xfrm>
          <a:noFill/>
          <a:ln>
            <a:noFill/>
          </a:ln>
        </p:spPr>
        <p:style>
          <a:lnRef idx="0">
            <a:scrgbClr r="0" g="0" b="0"/>
          </a:lnRef>
          <a:fillRef idx="0">
            <a:scrgbClr r="0" g="0" b="0"/>
          </a:fillRef>
          <a:effectRef idx="0">
            <a:scrgbClr r="0" g="0" b="0"/>
          </a:effectRef>
          <a:fontRef idx="minor">
            <a:schemeClr val="dk1"/>
          </a:fontRef>
        </p:style>
        <p:txBody>
          <a:bodyPr/>
          <a:lstStyle/>
          <a:p>
            <a:r>
              <a:rPr lang="nl-NL" b="1" dirty="0">
                <a:solidFill>
                  <a:srgbClr val="147D75"/>
                </a:solidFill>
              </a:rPr>
              <a:t>Mantelzorg in cijfers (lokaal)</a:t>
            </a:r>
          </a:p>
        </p:txBody>
      </p:sp>
      <p:sp>
        <p:nvSpPr>
          <p:cNvPr id="3" name="Tijdelijke aanduiding voor dianummer 2">
            <a:extLst>
              <a:ext uri="{FF2B5EF4-FFF2-40B4-BE49-F238E27FC236}">
                <a16:creationId xmlns:a16="http://schemas.microsoft.com/office/drawing/2014/main" id="{F9950F4A-FF46-8641-8BFB-4F025322574A}"/>
              </a:ext>
            </a:extLst>
          </p:cNvPr>
          <p:cNvSpPr>
            <a:spLocks noGrp="1"/>
          </p:cNvSpPr>
          <p:nvPr>
            <p:ph type="sldNum" sz="quarter" idx="12"/>
          </p:nvPr>
        </p:nvSpPr>
        <p:spPr/>
        <p:txBody>
          <a:bodyPr/>
          <a:lstStyle/>
          <a:p>
            <a:pPr algn="l"/>
            <a:fld id="{325DDEB5-540B-C244-9A5F-070250C6A80B}" type="slidenum">
              <a:rPr lang="nl-NL" smtClean="0"/>
              <a:pPr algn="l"/>
              <a:t>13</a:t>
            </a:fld>
            <a:endParaRPr lang="nl-NL"/>
          </a:p>
        </p:txBody>
      </p:sp>
    </p:spTree>
    <p:extLst>
      <p:ext uri="{BB962C8B-B14F-4D97-AF65-F5344CB8AC3E}">
        <p14:creationId xmlns:p14="http://schemas.microsoft.com/office/powerpoint/2010/main" val="658732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0261FB81-4295-004A-82A8-ED787E9627D8}"/>
              </a:ext>
            </a:extLst>
          </p:cNvPr>
          <p:cNvSpPr>
            <a:spLocks noGrp="1"/>
          </p:cNvSpPr>
          <p:nvPr>
            <p:ph type="sldNum" sz="quarter" idx="12"/>
          </p:nvPr>
        </p:nvSpPr>
        <p:spPr/>
        <p:txBody>
          <a:bodyPr/>
          <a:lstStyle/>
          <a:p>
            <a:pPr algn="l"/>
            <a:fld id="{325DDEB5-540B-C244-9A5F-070250C6A80B}" type="slidenum">
              <a:rPr lang="nl-NL" smtClean="0"/>
              <a:pPr algn="l"/>
              <a:t>14</a:t>
            </a:fld>
            <a:endParaRPr lang="nl-NL" dirty="0"/>
          </a:p>
        </p:txBody>
      </p:sp>
      <p:pic>
        <p:nvPicPr>
          <p:cNvPr id="2" name="1 info filmpje mantelzorg animatie ingekort 1.mov" descr="1 info filmpje mantelzorg animatie ingekort 1.mov">
            <a:hlinkClick r:id="" action="ppaction://media"/>
            <a:extLst>
              <a:ext uri="{FF2B5EF4-FFF2-40B4-BE49-F238E27FC236}">
                <a16:creationId xmlns:a16="http://schemas.microsoft.com/office/drawing/2014/main" id="{C4FED0F3-FB5F-3342-B903-E11655CFCE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9184" y="365125"/>
            <a:ext cx="9619488" cy="5410962"/>
          </a:xfrm>
          <a:prstGeom prst="rect">
            <a:avLst/>
          </a:prstGeom>
        </p:spPr>
      </p:pic>
    </p:spTree>
    <p:extLst>
      <p:ext uri="{BB962C8B-B14F-4D97-AF65-F5344CB8AC3E}">
        <p14:creationId xmlns:p14="http://schemas.microsoft.com/office/powerpoint/2010/main" val="93462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1CD3E770-B93D-5148-A6F5-5B27F129DB75}"/>
              </a:ext>
            </a:extLst>
          </p:cNvPr>
          <p:cNvSpPr>
            <a:spLocks noGrp="1"/>
          </p:cNvSpPr>
          <p:nvPr>
            <p:ph type="sldNum" sz="quarter" idx="12"/>
          </p:nvPr>
        </p:nvSpPr>
        <p:spPr/>
        <p:txBody>
          <a:bodyPr/>
          <a:lstStyle/>
          <a:p>
            <a:pPr algn="l"/>
            <a:fld id="{325DDEB5-540B-C244-9A5F-070250C6A80B}" type="slidenum">
              <a:rPr lang="nl-NL" smtClean="0"/>
              <a:pPr algn="l"/>
              <a:t>15</a:t>
            </a:fld>
            <a:endParaRPr lang="nl-NL" dirty="0"/>
          </a:p>
        </p:txBody>
      </p:sp>
      <p:sp>
        <p:nvSpPr>
          <p:cNvPr id="6" name="Titel 1">
            <a:extLst>
              <a:ext uri="{FF2B5EF4-FFF2-40B4-BE49-F238E27FC236}">
                <a16:creationId xmlns:a16="http://schemas.microsoft.com/office/drawing/2014/main" id="{FAB12735-0220-8B41-BDF0-41998E858441}"/>
              </a:ext>
            </a:extLst>
          </p:cNvPr>
          <p:cNvSpPr txBox="1">
            <a:spLocks/>
          </p:cNvSpPr>
          <p:nvPr/>
        </p:nvSpPr>
        <p:spPr>
          <a:xfrm>
            <a:off x="838200" y="272532"/>
            <a:ext cx="10515600" cy="965959"/>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NL" b="1" dirty="0">
                <a:solidFill>
                  <a:srgbClr val="147D75"/>
                </a:solidFill>
              </a:rPr>
              <a:t>En toen kwam COVID-19 in NL</a:t>
            </a:r>
          </a:p>
        </p:txBody>
      </p:sp>
    </p:spTree>
    <p:extLst>
      <p:ext uri="{BB962C8B-B14F-4D97-AF65-F5344CB8AC3E}">
        <p14:creationId xmlns:p14="http://schemas.microsoft.com/office/powerpoint/2010/main" val="3624043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1CD3E770-B93D-5148-A6F5-5B27F129DB75}"/>
              </a:ext>
            </a:extLst>
          </p:cNvPr>
          <p:cNvSpPr>
            <a:spLocks noGrp="1"/>
          </p:cNvSpPr>
          <p:nvPr>
            <p:ph type="sldNum" sz="quarter" idx="12"/>
          </p:nvPr>
        </p:nvSpPr>
        <p:spPr/>
        <p:txBody>
          <a:bodyPr/>
          <a:lstStyle/>
          <a:p>
            <a:pPr algn="l"/>
            <a:fld id="{325DDEB5-540B-C244-9A5F-070250C6A80B}" type="slidenum">
              <a:rPr lang="nl-NL" smtClean="0"/>
              <a:pPr algn="l"/>
              <a:t>16</a:t>
            </a:fld>
            <a:endParaRPr lang="nl-NL" dirty="0"/>
          </a:p>
        </p:txBody>
      </p:sp>
      <p:sp>
        <p:nvSpPr>
          <p:cNvPr id="6" name="Titel 1">
            <a:extLst>
              <a:ext uri="{FF2B5EF4-FFF2-40B4-BE49-F238E27FC236}">
                <a16:creationId xmlns:a16="http://schemas.microsoft.com/office/drawing/2014/main" id="{FAB12735-0220-8B41-BDF0-41998E858441}"/>
              </a:ext>
            </a:extLst>
          </p:cNvPr>
          <p:cNvSpPr txBox="1">
            <a:spLocks/>
          </p:cNvSpPr>
          <p:nvPr/>
        </p:nvSpPr>
        <p:spPr>
          <a:xfrm>
            <a:off x="838200" y="272532"/>
            <a:ext cx="10515600" cy="965959"/>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NL" b="1" dirty="0">
                <a:solidFill>
                  <a:srgbClr val="147D75"/>
                </a:solidFill>
              </a:rPr>
              <a:t>PAUZE</a:t>
            </a:r>
          </a:p>
        </p:txBody>
      </p:sp>
    </p:spTree>
    <p:extLst>
      <p:ext uri="{BB962C8B-B14F-4D97-AF65-F5344CB8AC3E}">
        <p14:creationId xmlns:p14="http://schemas.microsoft.com/office/powerpoint/2010/main" val="3963983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 Stelling-_Een_mantelzorger_is_snel_overbelast.mp4" descr="2 Stelling-_Een_mantelzorger_is_snel_overbelast.mp4">
            <a:hlinkClick r:id="" action="ppaction://media"/>
            <a:extLst>
              <a:ext uri="{FF2B5EF4-FFF2-40B4-BE49-F238E27FC236}">
                <a16:creationId xmlns:a16="http://schemas.microsoft.com/office/drawing/2014/main" id="{15AE9324-EB26-C24A-BE5C-E04E8B4FC9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016" y="265558"/>
            <a:ext cx="10030264" cy="5642024"/>
          </a:xfrm>
          <a:prstGeom prst="rect">
            <a:avLst/>
          </a:prstGeom>
        </p:spPr>
      </p:pic>
      <p:sp>
        <p:nvSpPr>
          <p:cNvPr id="8" name="Tijdelijke aanduiding voor dianummer 7">
            <a:extLst>
              <a:ext uri="{FF2B5EF4-FFF2-40B4-BE49-F238E27FC236}">
                <a16:creationId xmlns:a16="http://schemas.microsoft.com/office/drawing/2014/main" id="{FBC18D59-629F-FC45-9FA6-3468962EEDD4}"/>
              </a:ext>
            </a:extLst>
          </p:cNvPr>
          <p:cNvSpPr>
            <a:spLocks noGrp="1"/>
          </p:cNvSpPr>
          <p:nvPr>
            <p:ph type="sldNum" sz="quarter" idx="12"/>
          </p:nvPr>
        </p:nvSpPr>
        <p:spPr/>
        <p:txBody>
          <a:bodyPr/>
          <a:lstStyle/>
          <a:p>
            <a:pPr algn="l"/>
            <a:fld id="{325DDEB5-540B-C244-9A5F-070250C6A80B}" type="slidenum">
              <a:rPr lang="nl-NL" smtClean="0"/>
              <a:pPr algn="l"/>
              <a:t>17</a:t>
            </a:fld>
            <a:endParaRPr lang="nl-NL" dirty="0"/>
          </a:p>
        </p:txBody>
      </p:sp>
    </p:spTree>
    <p:extLst>
      <p:ext uri="{BB962C8B-B14F-4D97-AF65-F5344CB8AC3E}">
        <p14:creationId xmlns:p14="http://schemas.microsoft.com/office/powerpoint/2010/main" val="266126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7ACAA9B-2EE9-A842-BD4B-A3F7F6A7C377}"/>
              </a:ext>
            </a:extLst>
          </p:cNvPr>
          <p:cNvSpPr txBox="1">
            <a:spLocks/>
          </p:cNvSpPr>
          <p:nvPr/>
        </p:nvSpPr>
        <p:spPr>
          <a:xfrm>
            <a:off x="838200" y="272532"/>
            <a:ext cx="10515600" cy="965959"/>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NL" b="1" dirty="0">
                <a:solidFill>
                  <a:srgbClr val="147D75"/>
                </a:solidFill>
              </a:rPr>
              <a:t>Belasting van de mantelzorger</a:t>
            </a:r>
          </a:p>
        </p:txBody>
      </p:sp>
      <p:sp>
        <p:nvSpPr>
          <p:cNvPr id="6" name="Tekstvak 5">
            <a:extLst>
              <a:ext uri="{FF2B5EF4-FFF2-40B4-BE49-F238E27FC236}">
                <a16:creationId xmlns:a16="http://schemas.microsoft.com/office/drawing/2014/main" id="{F9C864BE-E900-CC46-AE2D-0C0B1436828E}"/>
              </a:ext>
            </a:extLst>
          </p:cNvPr>
          <p:cNvSpPr txBox="1"/>
          <p:nvPr/>
        </p:nvSpPr>
        <p:spPr>
          <a:xfrm>
            <a:off x="838200" y="1351508"/>
            <a:ext cx="8294225" cy="5170646"/>
          </a:xfrm>
          <a:prstGeom prst="rect">
            <a:avLst/>
          </a:prstGeom>
          <a:noFill/>
        </p:spPr>
        <p:txBody>
          <a:bodyPr wrap="square" rtlCol="0">
            <a:spAutoFit/>
          </a:bodyPr>
          <a:lstStyle/>
          <a:p>
            <a:r>
              <a:rPr lang="nl-NL" altLang="nl-NL" sz="2200" b="1" dirty="0"/>
              <a:t>Feitelijk</a:t>
            </a:r>
            <a:endParaRPr lang="nl-NL" altLang="nl-NL" sz="2200" dirty="0"/>
          </a:p>
          <a:p>
            <a:r>
              <a:rPr lang="nl-NL" altLang="nl-NL" sz="2200" dirty="0"/>
              <a:t>- Verloop ziekte		- Taken mantelzorger</a:t>
            </a:r>
          </a:p>
          <a:p>
            <a:r>
              <a:rPr lang="nl-NL" altLang="nl-NL" sz="2200" dirty="0"/>
              <a:t>- Tijd/ tijdstippen	- Andere verplichtingen (werk/ gezin)</a:t>
            </a:r>
          </a:p>
          <a:p>
            <a:r>
              <a:rPr lang="nl-NL" altLang="nl-NL" sz="2200" dirty="0"/>
              <a:t>- Geld			- Zijn er andere mantelzorgers in beeld?</a:t>
            </a:r>
          </a:p>
          <a:p>
            <a:r>
              <a:rPr lang="nl-NL" altLang="nl-NL" sz="2200" dirty="0"/>
              <a:t>- Huis praktisch		- Is het mogelijk om de taken te verdelen?</a:t>
            </a:r>
          </a:p>
          <a:p>
            <a:r>
              <a:rPr lang="nl-NL" altLang="nl-NL" sz="2200" dirty="0"/>
              <a:t>- Eigen gezondheid 	- …</a:t>
            </a:r>
          </a:p>
          <a:p>
            <a:endParaRPr lang="nl-NL" altLang="nl-NL" sz="2200" dirty="0"/>
          </a:p>
          <a:p>
            <a:endParaRPr lang="nl-NL" altLang="nl-NL" sz="2200" dirty="0"/>
          </a:p>
          <a:p>
            <a:r>
              <a:rPr lang="nl-NL" altLang="nl-NL" sz="2200" b="1" dirty="0"/>
              <a:t>Ervaren</a:t>
            </a:r>
            <a:endParaRPr lang="nl-NL" altLang="nl-NL" sz="2200" dirty="0"/>
          </a:p>
          <a:p>
            <a:r>
              <a:rPr lang="nl-NL" altLang="nl-NL" sz="2200" dirty="0"/>
              <a:t>- Weegt zwaar		- Hulp; goed bedoeld of pottenkijkers</a:t>
            </a:r>
          </a:p>
          <a:p>
            <a:r>
              <a:rPr lang="nl-NL" altLang="nl-NL" sz="2200" dirty="0"/>
              <a:t>- Acceptatie 		- Manier van omgaan met situatie	</a:t>
            </a:r>
          </a:p>
          <a:p>
            <a:r>
              <a:rPr lang="nl-NL" altLang="nl-NL" sz="2200" dirty="0"/>
              <a:t>- Motivatie		- Voelt de hulp gewenst/gewaardeerd</a:t>
            </a:r>
          </a:p>
          <a:p>
            <a:r>
              <a:rPr lang="nl-NL" altLang="nl-NL" sz="2200" dirty="0"/>
              <a:t>- Verwachtingen	- Wat denken/vinden anderen?</a:t>
            </a:r>
          </a:p>
          <a:p>
            <a:r>
              <a:rPr lang="nl-NL" altLang="nl-NL" sz="2200" dirty="0"/>
              <a:t>- …</a:t>
            </a:r>
          </a:p>
          <a:p>
            <a:endParaRPr lang="nl-NL" altLang="nl-NL" sz="2200" dirty="0"/>
          </a:p>
        </p:txBody>
      </p:sp>
      <p:sp>
        <p:nvSpPr>
          <p:cNvPr id="8" name="Tijdelijke aanduiding voor dianummer 7">
            <a:extLst>
              <a:ext uri="{FF2B5EF4-FFF2-40B4-BE49-F238E27FC236}">
                <a16:creationId xmlns:a16="http://schemas.microsoft.com/office/drawing/2014/main" id="{22C0051D-B9F1-DE48-9BC8-2FC83D64FA7F}"/>
              </a:ext>
            </a:extLst>
          </p:cNvPr>
          <p:cNvSpPr>
            <a:spLocks noGrp="1"/>
          </p:cNvSpPr>
          <p:nvPr>
            <p:ph type="sldNum" sz="quarter" idx="12"/>
          </p:nvPr>
        </p:nvSpPr>
        <p:spPr/>
        <p:txBody>
          <a:bodyPr/>
          <a:lstStyle/>
          <a:p>
            <a:pPr algn="l"/>
            <a:fld id="{325DDEB5-540B-C244-9A5F-070250C6A80B}" type="slidenum">
              <a:rPr lang="nl-NL" smtClean="0"/>
              <a:pPr algn="l"/>
              <a:t>18</a:t>
            </a:fld>
            <a:endParaRPr lang="nl-NL" dirty="0"/>
          </a:p>
        </p:txBody>
      </p:sp>
    </p:spTree>
    <p:extLst>
      <p:ext uri="{BB962C8B-B14F-4D97-AF65-F5344CB8AC3E}">
        <p14:creationId xmlns:p14="http://schemas.microsoft.com/office/powerpoint/2010/main" val="277236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7ACAA9B-2EE9-A842-BD4B-A3F7F6A7C377}"/>
              </a:ext>
            </a:extLst>
          </p:cNvPr>
          <p:cNvSpPr txBox="1">
            <a:spLocks/>
          </p:cNvSpPr>
          <p:nvPr/>
        </p:nvSpPr>
        <p:spPr>
          <a:xfrm>
            <a:off x="838200" y="272532"/>
            <a:ext cx="10515600" cy="965959"/>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NL" b="1" dirty="0">
                <a:solidFill>
                  <a:srgbClr val="147D75"/>
                </a:solidFill>
              </a:rPr>
              <a:t>Belasting van de mantelzorger</a:t>
            </a:r>
          </a:p>
        </p:txBody>
      </p:sp>
      <p:sp>
        <p:nvSpPr>
          <p:cNvPr id="8" name="Tijdelijke aanduiding voor dianummer 7">
            <a:extLst>
              <a:ext uri="{FF2B5EF4-FFF2-40B4-BE49-F238E27FC236}">
                <a16:creationId xmlns:a16="http://schemas.microsoft.com/office/drawing/2014/main" id="{22C0051D-B9F1-DE48-9BC8-2FC83D64FA7F}"/>
              </a:ext>
            </a:extLst>
          </p:cNvPr>
          <p:cNvSpPr>
            <a:spLocks noGrp="1"/>
          </p:cNvSpPr>
          <p:nvPr>
            <p:ph type="sldNum" sz="quarter" idx="12"/>
          </p:nvPr>
        </p:nvSpPr>
        <p:spPr/>
        <p:txBody>
          <a:bodyPr/>
          <a:lstStyle/>
          <a:p>
            <a:pPr algn="l"/>
            <a:fld id="{325DDEB5-540B-C244-9A5F-070250C6A80B}" type="slidenum">
              <a:rPr lang="nl-NL" smtClean="0"/>
              <a:pPr algn="l"/>
              <a:t>19</a:t>
            </a:fld>
            <a:endParaRPr lang="nl-NL" dirty="0"/>
          </a:p>
        </p:txBody>
      </p:sp>
      <p:pic>
        <p:nvPicPr>
          <p:cNvPr id="9" name="Afbeelding 8">
            <a:extLst>
              <a:ext uri="{FF2B5EF4-FFF2-40B4-BE49-F238E27FC236}">
                <a16:creationId xmlns:a16="http://schemas.microsoft.com/office/drawing/2014/main" id="{FAF8D755-28D8-A243-9DF0-CF02F8EF2715}"/>
              </a:ext>
            </a:extLst>
          </p:cNvPr>
          <p:cNvPicPr>
            <a:picLocks noChangeAspect="1"/>
          </p:cNvPicPr>
          <p:nvPr/>
        </p:nvPicPr>
        <p:blipFill rotWithShape="1">
          <a:blip r:embed="rId3">
            <a:extLst>
              <a:ext uri="{28A0092B-C50C-407E-A947-70E740481C1C}">
                <a14:useLocalDpi xmlns:a14="http://schemas.microsoft.com/office/drawing/2010/main" val="0"/>
              </a:ext>
            </a:extLst>
          </a:blip>
          <a:srcRect l="540" t="1363" b="14373"/>
          <a:stretch/>
        </p:blipFill>
        <p:spPr>
          <a:xfrm>
            <a:off x="495299" y="1011174"/>
            <a:ext cx="8220076" cy="5710301"/>
          </a:xfrm>
          <a:prstGeom prst="rect">
            <a:avLst/>
          </a:prstGeom>
        </p:spPr>
      </p:pic>
    </p:spTree>
    <p:extLst>
      <p:ext uri="{BB962C8B-B14F-4D97-AF65-F5344CB8AC3E}">
        <p14:creationId xmlns:p14="http://schemas.microsoft.com/office/powerpoint/2010/main" val="1821337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1AD3C-66D7-8146-A5C2-9DB740A4CE96}"/>
              </a:ext>
            </a:extLst>
          </p:cNvPr>
          <p:cNvSpPr>
            <a:spLocks noGrp="1"/>
          </p:cNvSpPr>
          <p:nvPr>
            <p:ph type="title"/>
          </p:nvPr>
        </p:nvSpPr>
        <p:spPr>
          <a:xfrm>
            <a:off x="838200" y="272532"/>
            <a:ext cx="10515600" cy="965959"/>
          </a:xfrm>
          <a:noFill/>
          <a:ln>
            <a:noFill/>
          </a:ln>
        </p:spPr>
        <p:style>
          <a:lnRef idx="0">
            <a:scrgbClr r="0" g="0" b="0"/>
          </a:lnRef>
          <a:fillRef idx="0">
            <a:scrgbClr r="0" g="0" b="0"/>
          </a:fillRef>
          <a:effectRef idx="0">
            <a:scrgbClr r="0" g="0" b="0"/>
          </a:effectRef>
          <a:fontRef idx="minor">
            <a:schemeClr val="dk1"/>
          </a:fontRef>
        </p:style>
        <p:txBody>
          <a:bodyPr/>
          <a:lstStyle/>
          <a:p>
            <a:r>
              <a:rPr lang="nl-NL" b="1" dirty="0">
                <a:solidFill>
                  <a:srgbClr val="147D75"/>
                </a:solidFill>
              </a:rPr>
              <a:t>Even voorstellen</a:t>
            </a:r>
          </a:p>
        </p:txBody>
      </p:sp>
      <p:pic>
        <p:nvPicPr>
          <p:cNvPr id="7" name="Afbeelding 6">
            <a:extLst>
              <a:ext uri="{FF2B5EF4-FFF2-40B4-BE49-F238E27FC236}">
                <a16:creationId xmlns:a16="http://schemas.microsoft.com/office/drawing/2014/main" id="{925A446F-02D9-B34C-B432-C3EF0B60CDF1}"/>
              </a:ext>
            </a:extLst>
          </p:cNvPr>
          <p:cNvPicPr>
            <a:picLocks noChangeAspect="1"/>
          </p:cNvPicPr>
          <p:nvPr/>
        </p:nvPicPr>
        <p:blipFill>
          <a:blip r:embed="rId3"/>
          <a:stretch>
            <a:fillRect/>
          </a:stretch>
        </p:blipFill>
        <p:spPr>
          <a:xfrm>
            <a:off x="7327740" y="571646"/>
            <a:ext cx="1804685" cy="1804685"/>
          </a:xfrm>
          <a:prstGeom prst="rect">
            <a:avLst/>
          </a:prstGeom>
        </p:spPr>
      </p:pic>
      <p:sp>
        <p:nvSpPr>
          <p:cNvPr id="10" name="Tekstvak 9">
            <a:extLst>
              <a:ext uri="{FF2B5EF4-FFF2-40B4-BE49-F238E27FC236}">
                <a16:creationId xmlns:a16="http://schemas.microsoft.com/office/drawing/2014/main" id="{8A6C0E27-3A01-E24F-8584-340C2EE1EA20}"/>
              </a:ext>
            </a:extLst>
          </p:cNvPr>
          <p:cNvSpPr txBox="1"/>
          <p:nvPr/>
        </p:nvSpPr>
        <p:spPr>
          <a:xfrm>
            <a:off x="838200" y="1238491"/>
            <a:ext cx="8294225" cy="3139321"/>
          </a:xfrm>
          <a:prstGeom prst="rect">
            <a:avLst/>
          </a:prstGeom>
          <a:noFill/>
        </p:spPr>
        <p:txBody>
          <a:bodyPr wrap="square" rtlCol="0">
            <a:spAutoFit/>
          </a:bodyPr>
          <a:lstStyle/>
          <a:p>
            <a:r>
              <a:rPr lang="nl-NL" sz="2200" dirty="0"/>
              <a:t>Tanja Beerten</a:t>
            </a:r>
          </a:p>
          <a:p>
            <a:r>
              <a:rPr lang="nl-NL" sz="2200" dirty="0"/>
              <a:t>Mantelzorgmakelaar en mantelzorgcoach bij Umero</a:t>
            </a:r>
          </a:p>
          <a:p>
            <a:endParaRPr lang="nl-NL" sz="2200" dirty="0"/>
          </a:p>
          <a:p>
            <a:endParaRPr lang="nl-NL" sz="2200" dirty="0"/>
          </a:p>
          <a:p>
            <a:pPr marL="342900" indent="-342900">
              <a:buBlip>
                <a:blip r:embed="rId4"/>
              </a:buBlip>
            </a:pPr>
            <a:r>
              <a:rPr lang="nl-NL" sz="2200" dirty="0"/>
              <a:t>Sinds 2008 werkzaam in het sociaal domein</a:t>
            </a:r>
            <a:br>
              <a:rPr lang="nl-NL" sz="2200" dirty="0"/>
            </a:br>
            <a:r>
              <a:rPr lang="nl-NL" sz="2200" dirty="0"/>
              <a:t>in verschillende functies zowel met groepen als individuen</a:t>
            </a:r>
          </a:p>
          <a:p>
            <a:endParaRPr lang="nl-NL" sz="2200" dirty="0"/>
          </a:p>
          <a:p>
            <a:endParaRPr lang="nl-NL" sz="2200" dirty="0"/>
          </a:p>
          <a:p>
            <a:r>
              <a:rPr lang="nl-NL" sz="2200" dirty="0"/>
              <a:t>Onder andere gewerkt bij VIT-hulp bij mantelzorg</a:t>
            </a:r>
          </a:p>
        </p:txBody>
      </p:sp>
      <p:sp>
        <p:nvSpPr>
          <p:cNvPr id="4" name="Tijdelijke aanduiding voor dianummer 3">
            <a:extLst>
              <a:ext uri="{FF2B5EF4-FFF2-40B4-BE49-F238E27FC236}">
                <a16:creationId xmlns:a16="http://schemas.microsoft.com/office/drawing/2014/main" id="{E3EB9571-B08C-6641-B61C-CAAF2FE0D100}"/>
              </a:ext>
            </a:extLst>
          </p:cNvPr>
          <p:cNvSpPr>
            <a:spLocks noGrp="1"/>
          </p:cNvSpPr>
          <p:nvPr>
            <p:ph type="sldNum" sz="quarter" idx="12"/>
          </p:nvPr>
        </p:nvSpPr>
        <p:spPr/>
        <p:txBody>
          <a:bodyPr/>
          <a:lstStyle/>
          <a:p>
            <a:pPr algn="l"/>
            <a:fld id="{325DDEB5-540B-C244-9A5F-070250C6A80B}" type="slidenum">
              <a:rPr lang="nl-NL" smtClean="0"/>
              <a:pPr algn="l"/>
              <a:t>2</a:t>
            </a:fld>
            <a:endParaRPr lang="nl-NL" dirty="0"/>
          </a:p>
        </p:txBody>
      </p:sp>
    </p:spTree>
    <p:extLst>
      <p:ext uri="{BB962C8B-B14F-4D97-AF65-F5344CB8AC3E}">
        <p14:creationId xmlns:p14="http://schemas.microsoft.com/office/powerpoint/2010/main" val="2423731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0366F056-9188-5F44-97E0-6106C0E1FFAA}"/>
              </a:ext>
            </a:extLst>
          </p:cNvPr>
          <p:cNvSpPr>
            <a:spLocks noGrp="1"/>
          </p:cNvSpPr>
          <p:nvPr>
            <p:ph type="sldNum" sz="quarter" idx="12"/>
          </p:nvPr>
        </p:nvSpPr>
        <p:spPr/>
        <p:txBody>
          <a:bodyPr/>
          <a:lstStyle/>
          <a:p>
            <a:pPr algn="l"/>
            <a:fld id="{325DDEB5-540B-C244-9A5F-070250C6A80B}" type="slidenum">
              <a:rPr lang="nl-NL" smtClean="0"/>
              <a:pPr algn="l"/>
              <a:t>20</a:t>
            </a:fld>
            <a:endParaRPr lang="nl-NL" dirty="0"/>
          </a:p>
        </p:txBody>
      </p:sp>
      <p:pic>
        <p:nvPicPr>
          <p:cNvPr id="2" name="4 rol en positie zorgvrijwilliger" descr="4 rol en positie zorgvrijwilliger">
            <a:hlinkClick r:id="" action="ppaction://media"/>
            <a:extLst>
              <a:ext uri="{FF2B5EF4-FFF2-40B4-BE49-F238E27FC236}">
                <a16:creationId xmlns:a16="http://schemas.microsoft.com/office/drawing/2014/main" id="{B383D8CD-EACE-4648-B2A5-1C7A5398A2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792" y="136525"/>
            <a:ext cx="10220491" cy="5749026"/>
          </a:xfrm>
          <a:prstGeom prst="rect">
            <a:avLst/>
          </a:prstGeom>
        </p:spPr>
      </p:pic>
    </p:spTree>
    <p:extLst>
      <p:ext uri="{BB962C8B-B14F-4D97-AF65-F5344CB8AC3E}">
        <p14:creationId xmlns:p14="http://schemas.microsoft.com/office/powerpoint/2010/main" val="164930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D161A2B-8026-7B40-82FE-F2541C23C727}"/>
              </a:ext>
            </a:extLst>
          </p:cNvPr>
          <p:cNvSpPr txBox="1">
            <a:spLocks/>
          </p:cNvSpPr>
          <p:nvPr/>
        </p:nvSpPr>
        <p:spPr>
          <a:xfrm>
            <a:off x="838200" y="272532"/>
            <a:ext cx="10515600" cy="1356243"/>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NL" b="1" dirty="0">
                <a:solidFill>
                  <a:srgbClr val="147D75"/>
                </a:solidFill>
              </a:rPr>
              <a:t>Verschil tussen mantelzorg en </a:t>
            </a:r>
          </a:p>
          <a:p>
            <a:r>
              <a:rPr lang="nl-NL" b="1" dirty="0">
                <a:solidFill>
                  <a:srgbClr val="147D75"/>
                </a:solidFill>
              </a:rPr>
              <a:t>vrijwilligerswerk</a:t>
            </a:r>
          </a:p>
        </p:txBody>
      </p:sp>
      <p:sp>
        <p:nvSpPr>
          <p:cNvPr id="5" name="Tekstvak 4">
            <a:extLst>
              <a:ext uri="{FF2B5EF4-FFF2-40B4-BE49-F238E27FC236}">
                <a16:creationId xmlns:a16="http://schemas.microsoft.com/office/drawing/2014/main" id="{35C4BA23-16D6-6144-95BD-7685AEEB5852}"/>
              </a:ext>
            </a:extLst>
          </p:cNvPr>
          <p:cNvSpPr txBox="1"/>
          <p:nvPr/>
        </p:nvSpPr>
        <p:spPr>
          <a:xfrm>
            <a:off x="500063" y="1745793"/>
            <a:ext cx="9158287" cy="4493538"/>
          </a:xfrm>
          <a:prstGeom prst="rect">
            <a:avLst/>
          </a:prstGeom>
          <a:noFill/>
        </p:spPr>
        <p:txBody>
          <a:bodyPr wrap="square" rtlCol="0">
            <a:spAutoFit/>
          </a:bodyPr>
          <a:lstStyle/>
          <a:p>
            <a:r>
              <a:rPr lang="nl-NL" altLang="nl-NL" sz="2200" dirty="0"/>
              <a:t>- Vloeit voort uit de relatie		- In georganiseerd verband</a:t>
            </a:r>
          </a:p>
          <a:p>
            <a:r>
              <a:rPr lang="nl-NL" altLang="nl-NL" sz="2200" dirty="0"/>
              <a:t>- Overkomt je				- Bewuste keuze</a:t>
            </a:r>
          </a:p>
          <a:p>
            <a:r>
              <a:rPr lang="nl-NL" altLang="nl-NL" sz="2200" dirty="0"/>
              <a:t>- Houdt nooit op			- Zelf te bepalen hoeveel tijd,</a:t>
            </a:r>
          </a:p>
          <a:p>
            <a:r>
              <a:rPr lang="nl-NL" altLang="nl-NL" sz="2200" dirty="0"/>
              <a:t>- Weinig/geen invloed op momenten	welk moment en kan stoppen </a:t>
            </a:r>
          </a:p>
          <a:p>
            <a:r>
              <a:rPr lang="nl-NL" altLang="nl-NL" sz="2200" dirty="0"/>
              <a:t>- Moet alles doen 			- Kan bepalen wat wel en wat niet</a:t>
            </a:r>
          </a:p>
          <a:p>
            <a:r>
              <a:rPr lang="nl-NL" altLang="nl-NL" sz="2200" dirty="0"/>
              <a:t>- Betreft altijd een naaste		- Altijd iemand buiten eigen relaties</a:t>
            </a:r>
          </a:p>
          <a:p>
            <a:r>
              <a:rPr lang="nl-NL" altLang="nl-NL" sz="2200" dirty="0"/>
              <a:t>- Opgelegd				- Wordt gezien als ontspanning </a:t>
            </a:r>
          </a:p>
          <a:p>
            <a:r>
              <a:rPr lang="nl-NL" altLang="nl-NL" sz="2200" dirty="0"/>
              <a:t>- Kan leiden tot overbelasting  		/ vrijetijdsbesteding</a:t>
            </a:r>
          </a:p>
          <a:p>
            <a:r>
              <a:rPr lang="nl-NL" altLang="nl-NL" sz="2200" dirty="0"/>
              <a:t>- Beperkt mogelijkheden tot leggen/	- Nieuwe contacten opdoen</a:t>
            </a:r>
            <a:br>
              <a:rPr lang="nl-NL" altLang="nl-NL" sz="2200" dirty="0"/>
            </a:br>
            <a:r>
              <a:rPr lang="nl-NL" altLang="nl-NL" sz="2200" dirty="0"/>
              <a:t>onderhouden contacten			- Mede vrijwilligers ontmoeten</a:t>
            </a:r>
          </a:p>
          <a:p>
            <a:r>
              <a:rPr lang="nl-NL" altLang="nl-NL" sz="2200" dirty="0"/>
              <a:t>- Voelen zich ondergewaardeerd	- Voelen zich gewaardeerd</a:t>
            </a:r>
          </a:p>
          <a:p>
            <a:r>
              <a:rPr lang="nl-NL" altLang="nl-NL" sz="2200" dirty="0"/>
              <a:t>- Vindt men vanzelfsprekend		- Wekt bewondering</a:t>
            </a:r>
          </a:p>
          <a:p>
            <a:r>
              <a:rPr lang="nl-NL" altLang="nl-NL" sz="2200" dirty="0"/>
              <a:t>- Staan er vaak alleen voor		- Scholing, ondersteuning en contact</a:t>
            </a:r>
          </a:p>
        </p:txBody>
      </p:sp>
      <p:sp>
        <p:nvSpPr>
          <p:cNvPr id="7" name="Tijdelijke aanduiding voor dianummer 6">
            <a:extLst>
              <a:ext uri="{FF2B5EF4-FFF2-40B4-BE49-F238E27FC236}">
                <a16:creationId xmlns:a16="http://schemas.microsoft.com/office/drawing/2014/main" id="{C913E031-AB9E-4D48-9839-06618F5BF614}"/>
              </a:ext>
            </a:extLst>
          </p:cNvPr>
          <p:cNvSpPr>
            <a:spLocks noGrp="1"/>
          </p:cNvSpPr>
          <p:nvPr>
            <p:ph type="sldNum" sz="quarter" idx="12"/>
          </p:nvPr>
        </p:nvSpPr>
        <p:spPr/>
        <p:txBody>
          <a:bodyPr/>
          <a:lstStyle/>
          <a:p>
            <a:pPr algn="l"/>
            <a:fld id="{325DDEB5-540B-C244-9A5F-070250C6A80B}" type="slidenum">
              <a:rPr lang="nl-NL" smtClean="0"/>
              <a:pPr algn="l"/>
              <a:t>21</a:t>
            </a:fld>
            <a:endParaRPr lang="nl-NL" dirty="0"/>
          </a:p>
        </p:txBody>
      </p:sp>
      <mc:AlternateContent xmlns:mc="http://schemas.openxmlformats.org/markup-compatibility/2006" xmlns:p14="http://schemas.microsoft.com/office/powerpoint/2010/main">
        <mc:Choice Requires="p14">
          <p:contentPart p14:bwMode="auto" r:id="rId3">
            <p14:nvContentPartPr>
              <p14:cNvPr id="2" name="Inkt 1">
                <a:extLst>
                  <a:ext uri="{FF2B5EF4-FFF2-40B4-BE49-F238E27FC236}">
                    <a16:creationId xmlns:a16="http://schemas.microsoft.com/office/drawing/2014/main" id="{924089BC-1895-8748-A5F5-4436D46B3DF5}"/>
                  </a:ext>
                </a:extLst>
              </p14:cNvPr>
              <p14:cNvContentPartPr/>
              <p14:nvPr/>
            </p14:nvContentPartPr>
            <p14:xfrm>
              <a:off x="4953700" y="1598391"/>
              <a:ext cx="360" cy="4694400"/>
            </p14:xfrm>
          </p:contentPart>
        </mc:Choice>
        <mc:Fallback xmlns="">
          <p:pic>
            <p:nvPicPr>
              <p:cNvPr id="2" name="Inkt 1">
                <a:extLst>
                  <a:ext uri="{FF2B5EF4-FFF2-40B4-BE49-F238E27FC236}">
                    <a16:creationId xmlns:a16="http://schemas.microsoft.com/office/drawing/2014/main" id="{924089BC-1895-8748-A5F5-4436D46B3DF5}"/>
                  </a:ext>
                </a:extLst>
              </p:cNvPr>
              <p:cNvPicPr/>
              <p:nvPr/>
            </p:nvPicPr>
            <p:blipFill>
              <a:blip r:embed="rId4"/>
              <a:stretch>
                <a:fillRect/>
              </a:stretch>
            </p:blipFill>
            <p:spPr>
              <a:xfrm>
                <a:off x="4945060" y="1589751"/>
                <a:ext cx="18000" cy="4712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t 2">
                <a:extLst>
                  <a:ext uri="{FF2B5EF4-FFF2-40B4-BE49-F238E27FC236}">
                    <a16:creationId xmlns:a16="http://schemas.microsoft.com/office/drawing/2014/main" id="{78CE1F8B-B8EA-964F-A231-D0F5F7C09EEC}"/>
                  </a:ext>
                </a:extLst>
              </p14:cNvPr>
              <p14:cNvContentPartPr/>
              <p14:nvPr/>
            </p14:nvContentPartPr>
            <p14:xfrm>
              <a:off x="8038180" y="7189191"/>
              <a:ext cx="360" cy="360"/>
            </p14:xfrm>
          </p:contentPart>
        </mc:Choice>
        <mc:Fallback xmlns="">
          <p:pic>
            <p:nvPicPr>
              <p:cNvPr id="3" name="Inkt 2">
                <a:extLst>
                  <a:ext uri="{FF2B5EF4-FFF2-40B4-BE49-F238E27FC236}">
                    <a16:creationId xmlns:a16="http://schemas.microsoft.com/office/drawing/2014/main" id="{78CE1F8B-B8EA-964F-A231-D0F5F7C09EEC}"/>
                  </a:ext>
                </a:extLst>
              </p:cNvPr>
              <p:cNvPicPr/>
              <p:nvPr/>
            </p:nvPicPr>
            <p:blipFill>
              <a:blip r:embed="rId6"/>
              <a:stretch>
                <a:fillRect/>
              </a:stretch>
            </p:blipFill>
            <p:spPr>
              <a:xfrm>
                <a:off x="8029180" y="7180191"/>
                <a:ext cx="18000" cy="18000"/>
              </a:xfrm>
              <a:prstGeom prst="rect">
                <a:avLst/>
              </a:prstGeom>
            </p:spPr>
          </p:pic>
        </mc:Fallback>
      </mc:AlternateContent>
    </p:spTree>
    <p:extLst>
      <p:ext uri="{BB962C8B-B14F-4D97-AF65-F5344CB8AC3E}">
        <p14:creationId xmlns:p14="http://schemas.microsoft.com/office/powerpoint/2010/main" val="206049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35C4BA23-16D6-6144-95BD-7685AEEB5852}"/>
              </a:ext>
            </a:extLst>
          </p:cNvPr>
          <p:cNvSpPr txBox="1"/>
          <p:nvPr/>
        </p:nvSpPr>
        <p:spPr>
          <a:xfrm>
            <a:off x="838200" y="1726276"/>
            <a:ext cx="8372475" cy="2071144"/>
          </a:xfrm>
          <a:prstGeom prst="rect">
            <a:avLst/>
          </a:prstGeom>
          <a:noFill/>
        </p:spPr>
        <p:txBody>
          <a:bodyPr wrap="square" rtlCol="0">
            <a:spAutoFit/>
          </a:bodyPr>
          <a:lstStyle/>
          <a:p>
            <a:pPr>
              <a:lnSpc>
                <a:spcPct val="150000"/>
              </a:lnSpc>
            </a:pPr>
            <a:r>
              <a:rPr lang="nl-NL" sz="2200" dirty="0">
                <a:latin typeface="Calibri" panose="020F0502020204030204" pitchFamily="34" charset="0"/>
                <a:cs typeface="Calibri" panose="020F0502020204030204" pitchFamily="34" charset="0"/>
              </a:rPr>
              <a:t>“Vrijwilligers in de zorg zijn mensen die </a:t>
            </a:r>
            <a:r>
              <a:rPr lang="nl-NL" sz="2200" b="1" dirty="0">
                <a:latin typeface="Calibri" panose="020F0502020204030204" pitchFamily="34" charset="0"/>
                <a:cs typeface="Calibri" panose="020F0502020204030204" pitchFamily="34" charset="0"/>
              </a:rPr>
              <a:t>onbetaald</a:t>
            </a:r>
            <a:r>
              <a:rPr lang="nl-NL" sz="2200" dirty="0">
                <a:latin typeface="Calibri" panose="020F0502020204030204" pitchFamily="34" charset="0"/>
                <a:cs typeface="Calibri" panose="020F0502020204030204" pitchFamily="34" charset="0"/>
              </a:rPr>
              <a:t> en </a:t>
            </a:r>
            <a:r>
              <a:rPr lang="nl-NL" sz="2200" b="1" dirty="0">
                <a:latin typeface="Calibri" panose="020F0502020204030204" pitchFamily="34" charset="0"/>
                <a:cs typeface="Calibri" panose="020F0502020204030204" pitchFamily="34" charset="0"/>
              </a:rPr>
              <a:t>onverplicht</a:t>
            </a:r>
            <a:r>
              <a:rPr lang="nl-NL" sz="2200" dirty="0">
                <a:latin typeface="Calibri" panose="020F0502020204030204" pitchFamily="34" charset="0"/>
                <a:cs typeface="Calibri" panose="020F0502020204030204" pitchFamily="34" charset="0"/>
              </a:rPr>
              <a:t> werkzaamheden verrichten </a:t>
            </a:r>
            <a:r>
              <a:rPr lang="nl-NL" sz="2200" b="1" dirty="0">
                <a:latin typeface="Calibri" panose="020F0502020204030204" pitchFamily="34" charset="0"/>
                <a:cs typeface="Calibri" panose="020F0502020204030204" pitchFamily="34" charset="0"/>
              </a:rPr>
              <a:t>in georganiseerd verband.</a:t>
            </a:r>
            <a:r>
              <a:rPr lang="nl-NL" sz="2200" dirty="0">
                <a:latin typeface="Calibri" panose="020F0502020204030204" pitchFamily="34" charset="0"/>
                <a:cs typeface="Calibri" panose="020F0502020204030204" pitchFamily="34" charset="0"/>
              </a:rPr>
              <a:t> Dat doen zij ten behoeve van anderen die zorg en ondersteuning nodig hebben en met wie ze - bij de start - </a:t>
            </a:r>
            <a:r>
              <a:rPr lang="nl-NL" sz="2200" b="1" dirty="0">
                <a:latin typeface="Calibri" panose="020F0502020204030204" pitchFamily="34" charset="0"/>
                <a:cs typeface="Calibri" panose="020F0502020204030204" pitchFamily="34" charset="0"/>
              </a:rPr>
              <a:t>geen persoonlijke betrekking</a:t>
            </a:r>
            <a:r>
              <a:rPr lang="nl-NL" sz="2200" dirty="0">
                <a:latin typeface="Calibri" panose="020F0502020204030204" pitchFamily="34" charset="0"/>
                <a:cs typeface="Calibri" panose="020F0502020204030204" pitchFamily="34" charset="0"/>
              </a:rPr>
              <a:t> hebben. “ </a:t>
            </a:r>
            <a:endParaRPr lang="nl-NL" altLang="nl-NL" sz="2200" dirty="0">
              <a:latin typeface="Calibri" panose="020F0502020204030204" pitchFamily="34" charset="0"/>
              <a:cs typeface="Calibri" panose="020F0502020204030204" pitchFamily="34" charset="0"/>
            </a:endParaRPr>
          </a:p>
        </p:txBody>
      </p:sp>
      <p:sp>
        <p:nvSpPr>
          <p:cNvPr id="7" name="Tijdelijke aanduiding voor dianummer 6">
            <a:extLst>
              <a:ext uri="{FF2B5EF4-FFF2-40B4-BE49-F238E27FC236}">
                <a16:creationId xmlns:a16="http://schemas.microsoft.com/office/drawing/2014/main" id="{C913E031-AB9E-4D48-9839-06618F5BF614}"/>
              </a:ext>
            </a:extLst>
          </p:cNvPr>
          <p:cNvSpPr>
            <a:spLocks noGrp="1"/>
          </p:cNvSpPr>
          <p:nvPr>
            <p:ph type="sldNum" sz="quarter" idx="12"/>
          </p:nvPr>
        </p:nvSpPr>
        <p:spPr/>
        <p:txBody>
          <a:bodyPr/>
          <a:lstStyle/>
          <a:p>
            <a:pPr algn="l"/>
            <a:fld id="{325DDEB5-540B-C244-9A5F-070250C6A80B}" type="slidenum">
              <a:rPr lang="nl-NL" smtClean="0"/>
              <a:pPr algn="l"/>
              <a:t>22</a:t>
            </a:fld>
            <a:endParaRPr lang="nl-NL" dirty="0"/>
          </a:p>
        </p:txBody>
      </p:sp>
      <p:sp>
        <p:nvSpPr>
          <p:cNvPr id="6" name="Titel 1">
            <a:extLst>
              <a:ext uri="{FF2B5EF4-FFF2-40B4-BE49-F238E27FC236}">
                <a16:creationId xmlns:a16="http://schemas.microsoft.com/office/drawing/2014/main" id="{97EC3C68-74DD-9D4B-8F61-3819A6333538}"/>
              </a:ext>
            </a:extLst>
          </p:cNvPr>
          <p:cNvSpPr txBox="1">
            <a:spLocks/>
          </p:cNvSpPr>
          <p:nvPr/>
        </p:nvSpPr>
        <p:spPr>
          <a:xfrm>
            <a:off x="838200" y="272532"/>
            <a:ext cx="10515600" cy="965959"/>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NL" b="1" dirty="0">
                <a:solidFill>
                  <a:srgbClr val="147D75"/>
                </a:solidFill>
              </a:rPr>
              <a:t>Vrijwilligerswerk in de zorg</a:t>
            </a:r>
          </a:p>
        </p:txBody>
      </p:sp>
      <p:sp>
        <p:nvSpPr>
          <p:cNvPr id="8" name="Tekstvak 7">
            <a:extLst>
              <a:ext uri="{FF2B5EF4-FFF2-40B4-BE49-F238E27FC236}">
                <a16:creationId xmlns:a16="http://schemas.microsoft.com/office/drawing/2014/main" id="{787176EA-8321-044D-B70A-86A0A11C5D3D}"/>
              </a:ext>
            </a:extLst>
          </p:cNvPr>
          <p:cNvSpPr txBox="1"/>
          <p:nvPr/>
        </p:nvSpPr>
        <p:spPr>
          <a:xfrm>
            <a:off x="838200" y="4844449"/>
            <a:ext cx="8372475" cy="464871"/>
          </a:xfrm>
          <a:prstGeom prst="rect">
            <a:avLst/>
          </a:prstGeom>
          <a:noFill/>
        </p:spPr>
        <p:txBody>
          <a:bodyPr wrap="square" rtlCol="0">
            <a:spAutoFit/>
          </a:bodyPr>
          <a:lstStyle/>
          <a:p>
            <a:pPr>
              <a:lnSpc>
                <a:spcPct val="150000"/>
              </a:lnSpc>
            </a:pPr>
            <a:r>
              <a:rPr lang="nl-NL" dirty="0">
                <a:latin typeface="Calibri" panose="020F0502020204030204" pitchFamily="34" charset="0"/>
                <a:cs typeface="Calibri" panose="020F0502020204030204" pitchFamily="34" charset="0"/>
              </a:rPr>
              <a:t>- De waarde van vrijwilligerswerk in NL bedraagt jaarlijks bijna 6 miljard euro!</a:t>
            </a:r>
            <a:endParaRPr lang="nl-NL" alt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111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D161A2B-8026-7B40-82FE-F2541C23C727}"/>
              </a:ext>
            </a:extLst>
          </p:cNvPr>
          <p:cNvSpPr txBox="1">
            <a:spLocks/>
          </p:cNvSpPr>
          <p:nvPr/>
        </p:nvSpPr>
        <p:spPr>
          <a:xfrm>
            <a:off x="838200" y="272532"/>
            <a:ext cx="10515600" cy="965959"/>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NL" b="1" dirty="0">
                <a:solidFill>
                  <a:srgbClr val="147D75"/>
                </a:solidFill>
              </a:rPr>
              <a:t>Samenspel</a:t>
            </a:r>
          </a:p>
        </p:txBody>
      </p:sp>
      <p:sp>
        <p:nvSpPr>
          <p:cNvPr id="5" name="Tekstvak 4">
            <a:extLst>
              <a:ext uri="{FF2B5EF4-FFF2-40B4-BE49-F238E27FC236}">
                <a16:creationId xmlns:a16="http://schemas.microsoft.com/office/drawing/2014/main" id="{35C4BA23-16D6-6144-95BD-7685AEEB5852}"/>
              </a:ext>
            </a:extLst>
          </p:cNvPr>
          <p:cNvSpPr txBox="1"/>
          <p:nvPr/>
        </p:nvSpPr>
        <p:spPr>
          <a:xfrm>
            <a:off x="838200" y="1238491"/>
            <a:ext cx="8294225" cy="1563313"/>
          </a:xfrm>
          <a:prstGeom prst="rect">
            <a:avLst/>
          </a:prstGeom>
          <a:noFill/>
        </p:spPr>
        <p:txBody>
          <a:bodyPr wrap="square" rtlCol="0">
            <a:spAutoFit/>
          </a:bodyPr>
          <a:lstStyle/>
          <a:p>
            <a:pPr marL="342900" indent="-342900">
              <a:lnSpc>
                <a:spcPct val="150000"/>
              </a:lnSpc>
              <a:buBlip>
                <a:blip r:embed="rId3"/>
              </a:buBlip>
            </a:pPr>
            <a:r>
              <a:rPr lang="nl-NL" altLang="nl-NL" sz="2200" dirty="0"/>
              <a:t>Met andere helpers</a:t>
            </a:r>
          </a:p>
          <a:p>
            <a:pPr marL="342900" indent="-342900">
              <a:lnSpc>
                <a:spcPct val="150000"/>
              </a:lnSpc>
              <a:buBlip>
                <a:blip r:embed="rId3"/>
              </a:buBlip>
            </a:pPr>
            <a:r>
              <a:rPr lang="nl-NL" altLang="nl-NL" sz="2200" dirty="0"/>
              <a:t>Met mantelzorgers</a:t>
            </a:r>
          </a:p>
          <a:p>
            <a:pPr marL="342900" indent="-342900">
              <a:lnSpc>
                <a:spcPct val="150000"/>
              </a:lnSpc>
              <a:buBlip>
                <a:blip r:embed="rId3"/>
              </a:buBlip>
            </a:pPr>
            <a:r>
              <a:rPr lang="nl-NL" altLang="nl-NL" sz="2200" dirty="0"/>
              <a:t>Met andere hulpverleners</a:t>
            </a:r>
            <a:endParaRPr lang="nl-NL" sz="2200" dirty="0"/>
          </a:p>
        </p:txBody>
      </p:sp>
      <p:sp>
        <p:nvSpPr>
          <p:cNvPr id="7" name="Tijdelijke aanduiding voor dianummer 6">
            <a:extLst>
              <a:ext uri="{FF2B5EF4-FFF2-40B4-BE49-F238E27FC236}">
                <a16:creationId xmlns:a16="http://schemas.microsoft.com/office/drawing/2014/main" id="{C913E031-AB9E-4D48-9839-06618F5BF614}"/>
              </a:ext>
            </a:extLst>
          </p:cNvPr>
          <p:cNvSpPr>
            <a:spLocks noGrp="1"/>
          </p:cNvSpPr>
          <p:nvPr>
            <p:ph type="sldNum" sz="quarter" idx="12"/>
          </p:nvPr>
        </p:nvSpPr>
        <p:spPr/>
        <p:txBody>
          <a:bodyPr/>
          <a:lstStyle/>
          <a:p>
            <a:pPr algn="l"/>
            <a:fld id="{325DDEB5-540B-C244-9A5F-070250C6A80B}" type="slidenum">
              <a:rPr lang="nl-NL" smtClean="0"/>
              <a:pPr algn="l"/>
              <a:t>23</a:t>
            </a:fld>
            <a:endParaRPr lang="nl-NL"/>
          </a:p>
        </p:txBody>
      </p:sp>
      <p:pic>
        <p:nvPicPr>
          <p:cNvPr id="6" name="Afbeelding 5">
            <a:extLst>
              <a:ext uri="{FF2B5EF4-FFF2-40B4-BE49-F238E27FC236}">
                <a16:creationId xmlns:a16="http://schemas.microsoft.com/office/drawing/2014/main" id="{633DD4A1-C7E9-E34E-B1FA-556EBC13C23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876800" y="564755"/>
            <a:ext cx="5195617" cy="4683600"/>
          </a:xfrm>
          <a:prstGeom prst="rect">
            <a:avLst/>
          </a:prstGeom>
        </p:spPr>
      </p:pic>
      <p:sp>
        <p:nvSpPr>
          <p:cNvPr id="8" name="Tijdelijke aanduiding voor inhoud 2">
            <a:extLst>
              <a:ext uri="{FF2B5EF4-FFF2-40B4-BE49-F238E27FC236}">
                <a16:creationId xmlns:a16="http://schemas.microsoft.com/office/drawing/2014/main" id="{7A667342-53BE-1343-A535-B446DEBC61D0}"/>
              </a:ext>
            </a:extLst>
          </p:cNvPr>
          <p:cNvSpPr>
            <a:spLocks noGrp="1"/>
          </p:cNvSpPr>
          <p:nvPr>
            <p:ph idx="1"/>
          </p:nvPr>
        </p:nvSpPr>
        <p:spPr>
          <a:xfrm>
            <a:off x="836175" y="5248355"/>
            <a:ext cx="8294225" cy="1107995"/>
          </a:xfrm>
        </p:spPr>
        <p:txBody>
          <a:bodyPr>
            <a:noAutofit/>
          </a:bodyPr>
          <a:lstStyle/>
          <a:p>
            <a:pPr marL="0" indent="0" algn="ctr">
              <a:lnSpc>
                <a:spcPct val="100000"/>
              </a:lnSpc>
              <a:buNone/>
            </a:pPr>
            <a:r>
              <a:rPr lang="nl-NL" sz="2200" dirty="0">
                <a:latin typeface="Calibri" panose="020F0502020204030204" pitchFamily="34" charset="0"/>
                <a:cs typeface="Calibri" panose="020F0502020204030204" pitchFamily="34" charset="0"/>
              </a:rPr>
              <a:t>De zorgvrijwilliger is als een zelfstandige kring rond de zorgvrager, een plaats innemend tussen de directe omgeving (mantel)</a:t>
            </a:r>
            <a:r>
              <a:rPr lang="nl-NL" sz="2200" b="1" dirty="0">
                <a:latin typeface="Calibri" panose="020F0502020204030204" pitchFamily="34" charset="0"/>
                <a:cs typeface="Calibri" panose="020F0502020204030204" pitchFamily="34" charset="0"/>
              </a:rPr>
              <a:t> </a:t>
            </a:r>
            <a:r>
              <a:rPr lang="nl-NL" sz="2200" dirty="0">
                <a:latin typeface="Calibri" panose="020F0502020204030204" pitchFamily="34" charset="0"/>
                <a:cs typeface="Calibri" panose="020F0502020204030204" pitchFamily="34" charset="0"/>
              </a:rPr>
              <a:t>van de zorgvrager en de professionele zorg. </a:t>
            </a:r>
          </a:p>
        </p:txBody>
      </p:sp>
    </p:spTree>
    <p:extLst>
      <p:ext uri="{BB962C8B-B14F-4D97-AF65-F5344CB8AC3E}">
        <p14:creationId xmlns:p14="http://schemas.microsoft.com/office/powerpoint/2010/main" val="2672980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22CC1E0B-4B21-7240-B1CF-10119E47AB30}"/>
              </a:ext>
            </a:extLst>
          </p:cNvPr>
          <p:cNvSpPr>
            <a:spLocks noGrp="1"/>
          </p:cNvSpPr>
          <p:nvPr>
            <p:ph type="sldNum" sz="quarter" idx="12"/>
          </p:nvPr>
        </p:nvSpPr>
        <p:spPr/>
        <p:txBody>
          <a:bodyPr/>
          <a:lstStyle/>
          <a:p>
            <a:pPr algn="l"/>
            <a:fld id="{325DDEB5-540B-C244-9A5F-070250C6A80B}" type="slidenum">
              <a:rPr lang="nl-NL" smtClean="0"/>
              <a:pPr algn="l"/>
              <a:t>24</a:t>
            </a:fld>
            <a:endParaRPr lang="nl-NL" dirty="0"/>
          </a:p>
        </p:txBody>
      </p:sp>
      <p:pic>
        <p:nvPicPr>
          <p:cNvPr id="6" name="6 Vrijwilligers - YouTube.mp4" descr="6 Vrijwilligers - YouTube.mp4">
            <a:hlinkClick r:id="" action="ppaction://media"/>
            <a:extLst>
              <a:ext uri="{FF2B5EF4-FFF2-40B4-BE49-F238E27FC236}">
                <a16:creationId xmlns:a16="http://schemas.microsoft.com/office/drawing/2014/main" id="{D92B1407-423D-1441-B847-2AF98B0622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5738" y="136525"/>
            <a:ext cx="10134601" cy="5700713"/>
          </a:xfrm>
          <a:prstGeom prst="rect">
            <a:avLst/>
          </a:prstGeom>
        </p:spPr>
      </p:pic>
    </p:spTree>
    <p:extLst>
      <p:ext uri="{BB962C8B-B14F-4D97-AF65-F5344CB8AC3E}">
        <p14:creationId xmlns:p14="http://schemas.microsoft.com/office/powerpoint/2010/main" val="332592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D161A2B-8026-7B40-82FE-F2541C23C727}"/>
              </a:ext>
            </a:extLst>
          </p:cNvPr>
          <p:cNvSpPr txBox="1">
            <a:spLocks/>
          </p:cNvSpPr>
          <p:nvPr/>
        </p:nvSpPr>
        <p:spPr>
          <a:xfrm>
            <a:off x="838200" y="272532"/>
            <a:ext cx="10515600" cy="965959"/>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NL" b="1" dirty="0">
                <a:solidFill>
                  <a:srgbClr val="147D75"/>
                </a:solidFill>
              </a:rPr>
              <a:t>Taken en verwachtingen</a:t>
            </a:r>
          </a:p>
        </p:txBody>
      </p:sp>
      <p:sp>
        <p:nvSpPr>
          <p:cNvPr id="7" name="Tijdelijke aanduiding voor dianummer 6">
            <a:extLst>
              <a:ext uri="{FF2B5EF4-FFF2-40B4-BE49-F238E27FC236}">
                <a16:creationId xmlns:a16="http://schemas.microsoft.com/office/drawing/2014/main" id="{C913E031-AB9E-4D48-9839-06618F5BF614}"/>
              </a:ext>
            </a:extLst>
          </p:cNvPr>
          <p:cNvSpPr>
            <a:spLocks noGrp="1"/>
          </p:cNvSpPr>
          <p:nvPr>
            <p:ph type="sldNum" sz="quarter" idx="12"/>
          </p:nvPr>
        </p:nvSpPr>
        <p:spPr/>
        <p:txBody>
          <a:bodyPr/>
          <a:lstStyle/>
          <a:p>
            <a:pPr algn="l"/>
            <a:fld id="{325DDEB5-540B-C244-9A5F-070250C6A80B}" type="slidenum">
              <a:rPr lang="nl-NL" smtClean="0"/>
              <a:pPr algn="l"/>
              <a:t>25</a:t>
            </a:fld>
            <a:endParaRPr lang="nl-NL" dirty="0"/>
          </a:p>
        </p:txBody>
      </p:sp>
      <p:sp>
        <p:nvSpPr>
          <p:cNvPr id="3" name="Rechthoek 2">
            <a:extLst>
              <a:ext uri="{FF2B5EF4-FFF2-40B4-BE49-F238E27FC236}">
                <a16:creationId xmlns:a16="http://schemas.microsoft.com/office/drawing/2014/main" id="{7A2C98AA-9C32-4445-B158-9C34D29254CE}"/>
              </a:ext>
            </a:extLst>
          </p:cNvPr>
          <p:cNvSpPr/>
          <p:nvPr/>
        </p:nvSpPr>
        <p:spPr>
          <a:xfrm>
            <a:off x="545305" y="1248257"/>
            <a:ext cx="8355807" cy="4385816"/>
          </a:xfrm>
          <a:prstGeom prst="rect">
            <a:avLst/>
          </a:prstGeom>
        </p:spPr>
        <p:txBody>
          <a:bodyPr wrap="square">
            <a:spAutoFit/>
          </a:bodyPr>
          <a:lstStyle/>
          <a:p>
            <a:pPr marL="800100" lvl="1" indent="-342900">
              <a:spcBef>
                <a:spcPts val="100"/>
              </a:spcBef>
              <a:spcAft>
                <a:spcPts val="100"/>
              </a:spcAft>
              <a:buBlip>
                <a:blip r:embed="rId3"/>
              </a:buBlip>
            </a:pPr>
            <a:r>
              <a:rPr lang="nl-NL" altLang="nl-NL" sz="2200" dirty="0">
                <a:latin typeface="Calibri" panose="020F0502020204030204" pitchFamily="34" charset="0"/>
                <a:cs typeface="Calibri" panose="020F0502020204030204" pitchFamily="34" charset="0"/>
              </a:rPr>
              <a:t>Ondersteuning bieden</a:t>
            </a:r>
          </a:p>
          <a:p>
            <a:pPr marL="800100" lvl="1" indent="-342900">
              <a:spcBef>
                <a:spcPts val="100"/>
              </a:spcBef>
              <a:spcAft>
                <a:spcPts val="100"/>
              </a:spcAft>
              <a:buBlip>
                <a:blip r:embed="rId3"/>
              </a:buBlip>
            </a:pPr>
            <a:r>
              <a:rPr lang="nl-NL" altLang="nl-NL" sz="2200" dirty="0">
                <a:latin typeface="Calibri" panose="020F0502020204030204" pitchFamily="34" charset="0"/>
                <a:cs typeface="Calibri" panose="020F0502020204030204" pitchFamily="34" charset="0"/>
              </a:rPr>
              <a:t>Luisteren</a:t>
            </a:r>
          </a:p>
          <a:p>
            <a:pPr marL="800100" lvl="1" indent="-342900">
              <a:spcBef>
                <a:spcPts val="100"/>
              </a:spcBef>
              <a:spcAft>
                <a:spcPts val="100"/>
              </a:spcAft>
              <a:buBlip>
                <a:blip r:embed="rId3"/>
              </a:buBlip>
            </a:pPr>
            <a:r>
              <a:rPr lang="nl-NL" altLang="nl-NL" sz="2200" dirty="0">
                <a:latin typeface="Calibri" panose="020F0502020204030204" pitchFamily="34" charset="0"/>
                <a:cs typeface="Calibri" panose="020F0502020204030204" pitchFamily="34" charset="0"/>
              </a:rPr>
              <a:t>Zorgen delen met zorgvrager/mantelzorger </a:t>
            </a:r>
            <a:br>
              <a:rPr lang="nl-NL" altLang="nl-NL" sz="2200" dirty="0">
                <a:latin typeface="Calibri" panose="020F0502020204030204" pitchFamily="34" charset="0"/>
                <a:cs typeface="Calibri" panose="020F0502020204030204" pitchFamily="34" charset="0"/>
              </a:rPr>
            </a:br>
            <a:r>
              <a:rPr lang="nl-NL" altLang="nl-NL" sz="2200" dirty="0">
                <a:latin typeface="Calibri" panose="020F0502020204030204" pitchFamily="34" charset="0"/>
                <a:cs typeface="Calibri" panose="020F0502020204030204" pitchFamily="34" charset="0"/>
              </a:rPr>
              <a:t>(als ’buitenstaander’ zie je vaak andere dingen)</a:t>
            </a:r>
          </a:p>
          <a:p>
            <a:pPr marL="800100" lvl="1" indent="-342900">
              <a:spcBef>
                <a:spcPts val="100"/>
              </a:spcBef>
              <a:spcAft>
                <a:spcPts val="100"/>
              </a:spcAft>
              <a:buBlip>
                <a:blip r:embed="rId3"/>
              </a:buBlip>
            </a:pPr>
            <a:r>
              <a:rPr lang="nl-NL" altLang="nl-NL" sz="2200" dirty="0">
                <a:latin typeface="Calibri" panose="020F0502020204030204" pitchFamily="34" charset="0"/>
                <a:cs typeface="Calibri" panose="020F0502020204030204" pitchFamily="34" charset="0"/>
              </a:rPr>
              <a:t>Open en onbevangen, zonder oordeel</a:t>
            </a:r>
          </a:p>
          <a:p>
            <a:pPr marL="800100" lvl="1" indent="-342900">
              <a:spcBef>
                <a:spcPts val="100"/>
              </a:spcBef>
              <a:spcAft>
                <a:spcPts val="100"/>
              </a:spcAft>
              <a:buBlip>
                <a:blip r:embed="rId3"/>
              </a:buBlip>
            </a:pPr>
            <a:r>
              <a:rPr lang="nl-NL" altLang="nl-NL" sz="2200" dirty="0">
                <a:latin typeface="Calibri" panose="020F0502020204030204" pitchFamily="34" charset="0"/>
                <a:cs typeface="Calibri" panose="020F0502020204030204" pitchFamily="34" charset="0"/>
              </a:rPr>
              <a:t>Respect voor de ander, de situatie en keuzes</a:t>
            </a:r>
          </a:p>
          <a:p>
            <a:pPr marL="800100" lvl="1" indent="-342900">
              <a:spcBef>
                <a:spcPts val="100"/>
              </a:spcBef>
              <a:spcAft>
                <a:spcPts val="100"/>
              </a:spcAft>
              <a:buBlip>
                <a:blip r:embed="rId3"/>
              </a:buBlip>
            </a:pPr>
            <a:r>
              <a:rPr lang="nl-NL" altLang="nl-NL" sz="2200" dirty="0">
                <a:latin typeface="Calibri" panose="020F0502020204030204" pitchFamily="34" charset="0"/>
                <a:cs typeface="Calibri" panose="020F0502020204030204" pitchFamily="34" charset="0"/>
              </a:rPr>
              <a:t>Begrip</a:t>
            </a:r>
          </a:p>
          <a:p>
            <a:pPr marL="800100" lvl="1" indent="-342900">
              <a:spcBef>
                <a:spcPts val="100"/>
              </a:spcBef>
              <a:spcAft>
                <a:spcPts val="100"/>
              </a:spcAft>
              <a:buBlip>
                <a:blip r:embed="rId3"/>
              </a:buBlip>
            </a:pPr>
            <a:r>
              <a:rPr lang="nl-NL" altLang="nl-NL" sz="2200" dirty="0">
                <a:latin typeface="Calibri" panose="020F0502020204030204" pitchFamily="34" charset="0"/>
                <a:cs typeface="Calibri" panose="020F0502020204030204" pitchFamily="34" charset="0"/>
              </a:rPr>
              <a:t>Voldoening</a:t>
            </a:r>
          </a:p>
          <a:p>
            <a:pPr marL="800100" lvl="1" indent="-342900">
              <a:spcBef>
                <a:spcPts val="100"/>
              </a:spcBef>
              <a:spcAft>
                <a:spcPts val="100"/>
              </a:spcAft>
              <a:buBlip>
                <a:blip r:embed="rId3"/>
              </a:buBlip>
            </a:pPr>
            <a:r>
              <a:rPr lang="nl-NL" altLang="nl-NL" sz="2200" dirty="0">
                <a:latin typeface="Calibri" panose="020F0502020204030204" pitchFamily="34" charset="0"/>
                <a:cs typeface="Calibri" panose="020F0502020204030204" pitchFamily="34" charset="0"/>
              </a:rPr>
              <a:t>Gezelligheid</a:t>
            </a:r>
          </a:p>
          <a:p>
            <a:pPr marL="800100" lvl="1" indent="-342900">
              <a:spcBef>
                <a:spcPts val="100"/>
              </a:spcBef>
              <a:spcAft>
                <a:spcPts val="100"/>
              </a:spcAft>
              <a:buBlip>
                <a:blip r:embed="rId3"/>
              </a:buBlip>
            </a:pPr>
            <a:r>
              <a:rPr lang="nl-NL" altLang="nl-NL" sz="2200" dirty="0">
                <a:latin typeface="Calibri" panose="020F0502020204030204" pitchFamily="34" charset="0"/>
                <a:cs typeface="Calibri" panose="020F0502020204030204" pitchFamily="34" charset="0"/>
              </a:rPr>
              <a:t>Sociale contacten</a:t>
            </a:r>
          </a:p>
          <a:p>
            <a:pPr marL="800100" lvl="1" indent="-342900">
              <a:spcBef>
                <a:spcPts val="100"/>
              </a:spcBef>
              <a:spcAft>
                <a:spcPts val="100"/>
              </a:spcAft>
              <a:buBlip>
                <a:blip r:embed="rId3"/>
              </a:buBlip>
            </a:pPr>
            <a:r>
              <a:rPr lang="nl-NL" altLang="nl-NL" sz="2200" dirty="0">
                <a:latin typeface="Calibri" panose="020F0502020204030204" pitchFamily="34" charset="0"/>
                <a:cs typeface="Calibri" panose="020F0502020204030204" pitchFamily="34" charset="0"/>
              </a:rPr>
              <a:t>Respect voor levensstijl / cultuur / godsdienst / normen en waarden</a:t>
            </a:r>
          </a:p>
        </p:txBody>
      </p:sp>
    </p:spTree>
    <p:extLst>
      <p:ext uri="{BB962C8B-B14F-4D97-AF65-F5344CB8AC3E}">
        <p14:creationId xmlns:p14="http://schemas.microsoft.com/office/powerpoint/2010/main" val="832869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D161A2B-8026-7B40-82FE-F2541C23C727}"/>
              </a:ext>
            </a:extLst>
          </p:cNvPr>
          <p:cNvSpPr txBox="1">
            <a:spLocks/>
          </p:cNvSpPr>
          <p:nvPr/>
        </p:nvSpPr>
        <p:spPr>
          <a:xfrm>
            <a:off x="838200" y="272532"/>
            <a:ext cx="10515600" cy="965959"/>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NL" b="1" dirty="0">
                <a:solidFill>
                  <a:srgbClr val="147D75"/>
                </a:solidFill>
              </a:rPr>
              <a:t>Werkwijze</a:t>
            </a:r>
          </a:p>
        </p:txBody>
      </p:sp>
      <p:sp>
        <p:nvSpPr>
          <p:cNvPr id="5" name="Tekstvak 4">
            <a:extLst>
              <a:ext uri="{FF2B5EF4-FFF2-40B4-BE49-F238E27FC236}">
                <a16:creationId xmlns:a16="http://schemas.microsoft.com/office/drawing/2014/main" id="{35C4BA23-16D6-6144-95BD-7685AEEB5852}"/>
              </a:ext>
            </a:extLst>
          </p:cNvPr>
          <p:cNvSpPr txBox="1"/>
          <p:nvPr/>
        </p:nvSpPr>
        <p:spPr>
          <a:xfrm>
            <a:off x="838200" y="1238491"/>
            <a:ext cx="8294225" cy="3816429"/>
          </a:xfrm>
          <a:prstGeom prst="rect">
            <a:avLst/>
          </a:prstGeom>
          <a:noFill/>
        </p:spPr>
        <p:txBody>
          <a:bodyPr wrap="square" rtlCol="0">
            <a:spAutoFit/>
          </a:bodyPr>
          <a:lstStyle/>
          <a:p>
            <a:pPr marL="342900" indent="-342900">
              <a:buBlip>
                <a:blip r:embed="rId3"/>
              </a:buBlip>
            </a:pPr>
            <a:r>
              <a:rPr lang="nl-NL" altLang="nl-NL" sz="2200" dirty="0"/>
              <a:t>De zorgvrager staat centraal</a:t>
            </a:r>
          </a:p>
          <a:p>
            <a:pPr marL="342900" indent="-342900">
              <a:buBlip>
                <a:blip r:embed="rId3"/>
              </a:buBlip>
            </a:pPr>
            <a:r>
              <a:rPr lang="nl-NL" altLang="nl-NL" sz="2200" dirty="0"/>
              <a:t>Wie bellen bij problemen?</a:t>
            </a:r>
          </a:p>
          <a:p>
            <a:pPr marL="342900" indent="-342900">
              <a:buBlip>
                <a:blip r:embed="rId3"/>
              </a:buBlip>
            </a:pPr>
            <a:r>
              <a:rPr lang="nl-NL" altLang="nl-NL" sz="2200" dirty="0"/>
              <a:t>Manier van werken past bij situatie?</a:t>
            </a:r>
          </a:p>
          <a:p>
            <a:pPr marL="342900" indent="-342900">
              <a:buBlip>
                <a:blip r:embed="rId3"/>
              </a:buBlip>
            </a:pPr>
            <a:r>
              <a:rPr lang="nl-NL" altLang="nl-NL" sz="2200" dirty="0"/>
              <a:t>Coördinator om ondersteuning vragen?</a:t>
            </a:r>
          </a:p>
          <a:p>
            <a:pPr marL="342900" indent="-342900">
              <a:buBlip>
                <a:blip r:embed="rId3"/>
              </a:buBlip>
            </a:pPr>
            <a:r>
              <a:rPr lang="nl-NL" altLang="nl-NL" sz="2200" dirty="0"/>
              <a:t>Plannen maken</a:t>
            </a:r>
          </a:p>
          <a:p>
            <a:pPr marL="342900" indent="-342900">
              <a:buBlip>
                <a:blip r:embed="rId3"/>
              </a:buBlip>
            </a:pPr>
            <a:r>
              <a:rPr lang="nl-NL" altLang="nl-NL" sz="2200" dirty="0"/>
              <a:t>Afspraken maken</a:t>
            </a:r>
          </a:p>
          <a:p>
            <a:pPr marL="342900" indent="-342900">
              <a:buBlip>
                <a:blip r:embed="rId3"/>
              </a:buBlip>
            </a:pPr>
            <a:r>
              <a:rPr lang="nl-NL" altLang="nl-NL" sz="2200" dirty="0"/>
              <a:t>Steun bieden</a:t>
            </a:r>
          </a:p>
          <a:p>
            <a:pPr marL="342900" indent="-342900">
              <a:buBlip>
                <a:blip r:embed="rId3"/>
              </a:buBlip>
            </a:pPr>
            <a:r>
              <a:rPr lang="nl-NL" altLang="nl-NL" sz="2200" dirty="0"/>
              <a:t>Bejegening: Respectvol, rekening houden met privacy, tijd en aandacht.</a:t>
            </a:r>
          </a:p>
          <a:p>
            <a:pPr marL="342900" indent="-342900">
              <a:buBlip>
                <a:blip r:embed="rId3"/>
              </a:buBlip>
            </a:pPr>
            <a:endParaRPr lang="nl-NL" altLang="nl-NL" sz="2200" dirty="0"/>
          </a:p>
          <a:p>
            <a:pPr marL="342900" indent="-342900">
              <a:buBlip>
                <a:blip r:embed="rId3"/>
              </a:buBlip>
            </a:pPr>
            <a:r>
              <a:rPr lang="nl-NL" altLang="nl-NL" sz="2200" dirty="0"/>
              <a:t>Vrijwilligerswerk is vrijwillig maar niet vrijblijvend.</a:t>
            </a:r>
          </a:p>
        </p:txBody>
      </p:sp>
      <p:sp>
        <p:nvSpPr>
          <p:cNvPr id="7" name="Tijdelijke aanduiding voor dianummer 6">
            <a:extLst>
              <a:ext uri="{FF2B5EF4-FFF2-40B4-BE49-F238E27FC236}">
                <a16:creationId xmlns:a16="http://schemas.microsoft.com/office/drawing/2014/main" id="{C913E031-AB9E-4D48-9839-06618F5BF614}"/>
              </a:ext>
            </a:extLst>
          </p:cNvPr>
          <p:cNvSpPr>
            <a:spLocks noGrp="1"/>
          </p:cNvSpPr>
          <p:nvPr>
            <p:ph type="sldNum" sz="quarter" idx="12"/>
          </p:nvPr>
        </p:nvSpPr>
        <p:spPr/>
        <p:txBody>
          <a:bodyPr/>
          <a:lstStyle/>
          <a:p>
            <a:pPr algn="l"/>
            <a:fld id="{325DDEB5-540B-C244-9A5F-070250C6A80B}" type="slidenum">
              <a:rPr lang="nl-NL" smtClean="0"/>
              <a:pPr algn="l"/>
              <a:t>26</a:t>
            </a:fld>
            <a:endParaRPr lang="nl-NL"/>
          </a:p>
        </p:txBody>
      </p:sp>
    </p:spTree>
    <p:extLst>
      <p:ext uri="{BB962C8B-B14F-4D97-AF65-F5344CB8AC3E}">
        <p14:creationId xmlns:p14="http://schemas.microsoft.com/office/powerpoint/2010/main" val="1517383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D161A2B-8026-7B40-82FE-F2541C23C727}"/>
              </a:ext>
            </a:extLst>
          </p:cNvPr>
          <p:cNvSpPr txBox="1">
            <a:spLocks/>
          </p:cNvSpPr>
          <p:nvPr/>
        </p:nvSpPr>
        <p:spPr>
          <a:xfrm>
            <a:off x="838200" y="272532"/>
            <a:ext cx="10515600" cy="965959"/>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NL" b="1" dirty="0">
                <a:solidFill>
                  <a:srgbClr val="147D75"/>
                </a:solidFill>
              </a:rPr>
              <a:t>Grenzen stellen</a:t>
            </a:r>
          </a:p>
        </p:txBody>
      </p:sp>
      <p:sp>
        <p:nvSpPr>
          <p:cNvPr id="5" name="Tekstvak 4">
            <a:extLst>
              <a:ext uri="{FF2B5EF4-FFF2-40B4-BE49-F238E27FC236}">
                <a16:creationId xmlns:a16="http://schemas.microsoft.com/office/drawing/2014/main" id="{35C4BA23-16D6-6144-95BD-7685AEEB5852}"/>
              </a:ext>
            </a:extLst>
          </p:cNvPr>
          <p:cNvSpPr txBox="1"/>
          <p:nvPr/>
        </p:nvSpPr>
        <p:spPr>
          <a:xfrm>
            <a:off x="316375" y="1238491"/>
            <a:ext cx="8294225" cy="4072910"/>
          </a:xfrm>
          <a:prstGeom prst="rect">
            <a:avLst/>
          </a:prstGeom>
          <a:noFill/>
        </p:spPr>
        <p:txBody>
          <a:bodyPr wrap="square" rtlCol="0">
            <a:spAutoFit/>
          </a:bodyPr>
          <a:lstStyle/>
          <a:p>
            <a:pPr marL="800100" lvl="1" indent="-342900">
              <a:spcBef>
                <a:spcPts val="200"/>
              </a:spcBef>
              <a:buBlip>
                <a:blip r:embed="rId3"/>
              </a:buBlip>
            </a:pPr>
            <a:r>
              <a:rPr lang="nl-NL" altLang="nl-NL" sz="2200" dirty="0"/>
              <a:t>Geen huishoudelijk werk</a:t>
            </a:r>
          </a:p>
          <a:p>
            <a:pPr marL="800100" lvl="1" indent="-342900">
              <a:spcBef>
                <a:spcPts val="200"/>
              </a:spcBef>
              <a:buBlip>
                <a:blip r:embed="rId3"/>
              </a:buBlip>
            </a:pPr>
            <a:r>
              <a:rPr lang="nl-NL" altLang="nl-NL" sz="2200" dirty="0"/>
              <a:t>Geen verzorgende activiteiten</a:t>
            </a:r>
          </a:p>
          <a:p>
            <a:pPr marL="800100" lvl="1" indent="-342900">
              <a:spcBef>
                <a:spcPts val="200"/>
              </a:spcBef>
              <a:buBlip>
                <a:blip r:embed="rId3"/>
              </a:buBlip>
            </a:pPr>
            <a:r>
              <a:rPr lang="nl-NL" altLang="nl-NL" sz="2200" dirty="0"/>
              <a:t>Wel gezelschap, spelletje, wandelen, </a:t>
            </a:r>
          </a:p>
          <a:p>
            <a:pPr marL="800100" lvl="1" indent="-342900">
              <a:spcBef>
                <a:spcPts val="200"/>
              </a:spcBef>
              <a:buBlip>
                <a:blip r:embed="rId3"/>
              </a:buBlip>
            </a:pPr>
            <a:r>
              <a:rPr lang="nl-NL" altLang="nl-NL" sz="2200" dirty="0"/>
              <a:t>Samen de afwas?</a:t>
            </a:r>
          </a:p>
          <a:p>
            <a:pPr marL="800100" lvl="1" indent="-342900">
              <a:spcBef>
                <a:spcPts val="200"/>
              </a:spcBef>
              <a:buBlip>
                <a:blip r:embed="rId3"/>
              </a:buBlip>
            </a:pPr>
            <a:r>
              <a:rPr lang="nl-NL" altLang="nl-NL" sz="2200" dirty="0"/>
              <a:t>Aanvullend op mantelzorger</a:t>
            </a:r>
          </a:p>
          <a:p>
            <a:pPr marL="800100" lvl="1" indent="-342900">
              <a:spcBef>
                <a:spcPts val="200"/>
              </a:spcBef>
              <a:buBlip>
                <a:blip r:embed="rId3"/>
              </a:buBlip>
            </a:pPr>
            <a:r>
              <a:rPr lang="nl-NL" altLang="nl-NL" sz="2200" dirty="0"/>
              <a:t>Informeler</a:t>
            </a:r>
          </a:p>
          <a:p>
            <a:pPr marL="800100" lvl="1" indent="-342900">
              <a:spcBef>
                <a:spcPts val="200"/>
              </a:spcBef>
              <a:buBlip>
                <a:blip r:embed="rId3"/>
              </a:buBlip>
            </a:pPr>
            <a:r>
              <a:rPr lang="nl-NL" altLang="nl-NL" sz="2200" dirty="0"/>
              <a:t>Grotere betrokkenheid</a:t>
            </a:r>
          </a:p>
          <a:p>
            <a:pPr marL="800100" lvl="1" indent="-342900">
              <a:spcBef>
                <a:spcPts val="200"/>
              </a:spcBef>
              <a:buBlip>
                <a:blip r:embed="rId3"/>
              </a:buBlip>
            </a:pPr>
            <a:r>
              <a:rPr lang="nl-NL" altLang="nl-NL" sz="2200" dirty="0"/>
              <a:t>Geen opleiding, niet deskundig</a:t>
            </a:r>
          </a:p>
          <a:p>
            <a:pPr marL="800100" lvl="1" indent="-342900">
              <a:spcBef>
                <a:spcPts val="200"/>
              </a:spcBef>
              <a:buBlip>
                <a:blip r:embed="rId3"/>
              </a:buBlip>
            </a:pPr>
            <a:r>
              <a:rPr lang="nl-NL" altLang="nl-NL" sz="2200" dirty="0"/>
              <a:t>Grenzen bewaken</a:t>
            </a:r>
          </a:p>
          <a:p>
            <a:pPr marL="800100" lvl="1" indent="-342900">
              <a:spcBef>
                <a:spcPts val="200"/>
              </a:spcBef>
              <a:buBlip>
                <a:blip r:embed="rId3"/>
              </a:buBlip>
            </a:pPr>
            <a:r>
              <a:rPr lang="nl-NL" altLang="nl-NL" sz="2200" dirty="0"/>
              <a:t>Gevoel volgen</a:t>
            </a:r>
          </a:p>
          <a:p>
            <a:pPr marL="800100" lvl="1" indent="-342900">
              <a:spcBef>
                <a:spcPts val="200"/>
              </a:spcBef>
              <a:buBlip>
                <a:blip r:embed="rId3"/>
              </a:buBlip>
            </a:pPr>
            <a:r>
              <a:rPr lang="nl-NL" altLang="nl-NL" sz="2200" dirty="0"/>
              <a:t>Veiligheid</a:t>
            </a:r>
          </a:p>
        </p:txBody>
      </p:sp>
      <p:sp>
        <p:nvSpPr>
          <p:cNvPr id="7" name="Tijdelijke aanduiding voor dianummer 6">
            <a:extLst>
              <a:ext uri="{FF2B5EF4-FFF2-40B4-BE49-F238E27FC236}">
                <a16:creationId xmlns:a16="http://schemas.microsoft.com/office/drawing/2014/main" id="{C913E031-AB9E-4D48-9839-06618F5BF614}"/>
              </a:ext>
            </a:extLst>
          </p:cNvPr>
          <p:cNvSpPr>
            <a:spLocks noGrp="1"/>
          </p:cNvSpPr>
          <p:nvPr>
            <p:ph type="sldNum" sz="quarter" idx="12"/>
          </p:nvPr>
        </p:nvSpPr>
        <p:spPr/>
        <p:txBody>
          <a:bodyPr/>
          <a:lstStyle/>
          <a:p>
            <a:pPr algn="l"/>
            <a:fld id="{325DDEB5-540B-C244-9A5F-070250C6A80B}" type="slidenum">
              <a:rPr lang="nl-NL" smtClean="0"/>
              <a:pPr algn="l"/>
              <a:t>27</a:t>
            </a:fld>
            <a:endParaRPr lang="nl-NL" dirty="0"/>
          </a:p>
        </p:txBody>
      </p:sp>
    </p:spTree>
    <p:extLst>
      <p:ext uri="{BB962C8B-B14F-4D97-AF65-F5344CB8AC3E}">
        <p14:creationId xmlns:p14="http://schemas.microsoft.com/office/powerpoint/2010/main" val="1869143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D161A2B-8026-7B40-82FE-F2541C23C727}"/>
              </a:ext>
            </a:extLst>
          </p:cNvPr>
          <p:cNvSpPr txBox="1">
            <a:spLocks/>
          </p:cNvSpPr>
          <p:nvPr/>
        </p:nvSpPr>
        <p:spPr>
          <a:xfrm>
            <a:off x="838200" y="272532"/>
            <a:ext cx="10515600" cy="965959"/>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NL" b="1" dirty="0">
                <a:solidFill>
                  <a:srgbClr val="147D75"/>
                </a:solidFill>
              </a:rPr>
              <a:t>Steun zoeken</a:t>
            </a:r>
          </a:p>
        </p:txBody>
      </p:sp>
      <p:sp>
        <p:nvSpPr>
          <p:cNvPr id="5" name="Tekstvak 4">
            <a:extLst>
              <a:ext uri="{FF2B5EF4-FFF2-40B4-BE49-F238E27FC236}">
                <a16:creationId xmlns:a16="http://schemas.microsoft.com/office/drawing/2014/main" id="{35C4BA23-16D6-6144-95BD-7685AEEB5852}"/>
              </a:ext>
            </a:extLst>
          </p:cNvPr>
          <p:cNvSpPr txBox="1"/>
          <p:nvPr/>
        </p:nvSpPr>
        <p:spPr>
          <a:xfrm>
            <a:off x="838200" y="1238491"/>
            <a:ext cx="8294225" cy="4832092"/>
          </a:xfrm>
          <a:prstGeom prst="rect">
            <a:avLst/>
          </a:prstGeom>
          <a:noFill/>
        </p:spPr>
        <p:txBody>
          <a:bodyPr wrap="square" rtlCol="0">
            <a:spAutoFit/>
          </a:bodyPr>
          <a:lstStyle/>
          <a:p>
            <a:pPr marL="342900" indent="-342900">
              <a:buBlip>
                <a:blip r:embed="rId3"/>
              </a:buBlip>
            </a:pPr>
            <a:r>
              <a:rPr lang="nl-NL" altLang="nl-NL" sz="2200" dirty="0"/>
              <a:t>Belangrijk om zelf ook af en toe ondersteuning te zoeken</a:t>
            </a:r>
          </a:p>
          <a:p>
            <a:pPr marL="342900" indent="-342900">
              <a:buBlip>
                <a:blip r:embed="rId3"/>
              </a:buBlip>
            </a:pPr>
            <a:r>
              <a:rPr lang="nl-NL" altLang="nl-NL" sz="2200" dirty="0"/>
              <a:t>Het kan best zwaar zijn</a:t>
            </a:r>
          </a:p>
          <a:p>
            <a:pPr marL="342900" indent="-342900">
              <a:buBlip>
                <a:blip r:embed="rId3"/>
              </a:buBlip>
            </a:pPr>
            <a:r>
              <a:rPr lang="nl-NL" altLang="nl-NL" sz="2200" dirty="0"/>
              <a:t>Zorg voor privacy -&gt; niet met naam en toenaam bespreken</a:t>
            </a:r>
          </a:p>
          <a:p>
            <a:endParaRPr lang="nl-NL" altLang="nl-NL" sz="2200" dirty="0"/>
          </a:p>
          <a:p>
            <a:endParaRPr lang="nl-NL" altLang="nl-NL" sz="2200" dirty="0"/>
          </a:p>
          <a:p>
            <a:r>
              <a:rPr lang="nl-NL" altLang="nl-NL" sz="2200" dirty="0"/>
              <a:t>Maar ook: Soms is het nodig om de zorgvrager naar iemand anders te verwijzen omdat de vraag niet bij jou als vrijwilliger hoort.</a:t>
            </a:r>
          </a:p>
          <a:p>
            <a:endParaRPr lang="nl-NL" altLang="nl-NL" sz="2200" dirty="0"/>
          </a:p>
          <a:p>
            <a:endParaRPr lang="nl-NL" altLang="nl-NL" sz="2200" dirty="0"/>
          </a:p>
          <a:p>
            <a:pPr marL="342900" indent="-342900">
              <a:buBlip>
                <a:blip r:embed="rId3"/>
              </a:buBlip>
            </a:pPr>
            <a:r>
              <a:rPr lang="nl-NL" altLang="nl-NL" sz="2200" dirty="0"/>
              <a:t>Besef je dat de situatie ineens kan veranderen. Het ene moment kan de inzet van een zorgvrijwilliger de perfecte oplossing zijn terwijl een paar dagen/weken/… later de situatie zo veranderd is dat het niet meer helpend is.</a:t>
            </a:r>
          </a:p>
          <a:p>
            <a:endParaRPr lang="nl-NL" altLang="nl-NL" sz="2200" dirty="0"/>
          </a:p>
        </p:txBody>
      </p:sp>
      <p:sp>
        <p:nvSpPr>
          <p:cNvPr id="7" name="Tijdelijke aanduiding voor dianummer 6">
            <a:extLst>
              <a:ext uri="{FF2B5EF4-FFF2-40B4-BE49-F238E27FC236}">
                <a16:creationId xmlns:a16="http://schemas.microsoft.com/office/drawing/2014/main" id="{C913E031-AB9E-4D48-9839-06618F5BF614}"/>
              </a:ext>
            </a:extLst>
          </p:cNvPr>
          <p:cNvSpPr>
            <a:spLocks noGrp="1"/>
          </p:cNvSpPr>
          <p:nvPr>
            <p:ph type="sldNum" sz="quarter" idx="12"/>
          </p:nvPr>
        </p:nvSpPr>
        <p:spPr/>
        <p:txBody>
          <a:bodyPr/>
          <a:lstStyle/>
          <a:p>
            <a:pPr algn="l"/>
            <a:fld id="{325DDEB5-540B-C244-9A5F-070250C6A80B}" type="slidenum">
              <a:rPr lang="nl-NL" smtClean="0"/>
              <a:pPr algn="l"/>
              <a:t>28</a:t>
            </a:fld>
            <a:endParaRPr lang="nl-NL"/>
          </a:p>
        </p:txBody>
      </p:sp>
    </p:spTree>
    <p:extLst>
      <p:ext uri="{BB962C8B-B14F-4D97-AF65-F5344CB8AC3E}">
        <p14:creationId xmlns:p14="http://schemas.microsoft.com/office/powerpoint/2010/main" val="3089845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D161A2B-8026-7B40-82FE-F2541C23C727}"/>
              </a:ext>
            </a:extLst>
          </p:cNvPr>
          <p:cNvSpPr txBox="1">
            <a:spLocks/>
          </p:cNvSpPr>
          <p:nvPr/>
        </p:nvSpPr>
        <p:spPr>
          <a:xfrm>
            <a:off x="838200" y="272532"/>
            <a:ext cx="10515600" cy="965959"/>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NL" b="1" dirty="0">
                <a:solidFill>
                  <a:srgbClr val="147D75"/>
                </a:solidFill>
              </a:rPr>
              <a:t>Ter afsluiting</a:t>
            </a:r>
          </a:p>
        </p:txBody>
      </p:sp>
      <p:sp>
        <p:nvSpPr>
          <p:cNvPr id="5" name="Tekstvak 4">
            <a:extLst>
              <a:ext uri="{FF2B5EF4-FFF2-40B4-BE49-F238E27FC236}">
                <a16:creationId xmlns:a16="http://schemas.microsoft.com/office/drawing/2014/main" id="{35C4BA23-16D6-6144-95BD-7685AEEB5852}"/>
              </a:ext>
            </a:extLst>
          </p:cNvPr>
          <p:cNvSpPr txBox="1"/>
          <p:nvPr/>
        </p:nvSpPr>
        <p:spPr>
          <a:xfrm>
            <a:off x="838200" y="1238491"/>
            <a:ext cx="8294225" cy="3139321"/>
          </a:xfrm>
          <a:prstGeom prst="rect">
            <a:avLst/>
          </a:prstGeom>
          <a:noFill/>
        </p:spPr>
        <p:txBody>
          <a:bodyPr wrap="square" rtlCol="0">
            <a:spAutoFit/>
          </a:bodyPr>
          <a:lstStyle/>
          <a:p>
            <a:r>
              <a:rPr lang="nl-NL" sz="2200" dirty="0"/>
              <a:t>Vandaag besproken:</a:t>
            </a:r>
          </a:p>
          <a:p>
            <a:endParaRPr lang="nl-NL" sz="2200" dirty="0"/>
          </a:p>
          <a:p>
            <a:pPr marL="342900" indent="-342900">
              <a:lnSpc>
                <a:spcPct val="150000"/>
              </a:lnSpc>
              <a:buBlip>
                <a:blip r:embed="rId3"/>
              </a:buBlip>
              <a:defRPr/>
            </a:pPr>
            <a:r>
              <a:rPr lang="nl-NL" sz="2200" dirty="0"/>
              <a:t>Definitie Mantelzorg</a:t>
            </a:r>
          </a:p>
          <a:p>
            <a:pPr marL="342900" indent="-342900">
              <a:lnSpc>
                <a:spcPct val="150000"/>
              </a:lnSpc>
              <a:buBlip>
                <a:blip r:embed="rId3"/>
              </a:buBlip>
              <a:defRPr/>
            </a:pPr>
            <a:r>
              <a:rPr lang="nl-NL" sz="2200" dirty="0"/>
              <a:t>(Ervaren</a:t>
            </a:r>
            <a:r>
              <a:rPr lang="nl-NL" sz="2200"/>
              <a:t>) belasting</a:t>
            </a:r>
            <a:endParaRPr lang="nl-NL" sz="2200" dirty="0"/>
          </a:p>
          <a:p>
            <a:pPr marL="342900" indent="-342900">
              <a:lnSpc>
                <a:spcPct val="150000"/>
              </a:lnSpc>
              <a:buBlip>
                <a:blip r:embed="rId3"/>
              </a:buBlip>
              <a:defRPr/>
            </a:pPr>
            <a:r>
              <a:rPr lang="nl-NL" sz="2200" dirty="0"/>
              <a:t>Verschil Mantelzorg en vrijwilligerswerk</a:t>
            </a:r>
          </a:p>
          <a:p>
            <a:pPr marL="342900" indent="-342900">
              <a:lnSpc>
                <a:spcPct val="150000"/>
              </a:lnSpc>
              <a:buBlip>
                <a:blip r:embed="rId3"/>
              </a:buBlip>
              <a:defRPr/>
            </a:pPr>
            <a:r>
              <a:rPr lang="nl-NL" sz="2200" dirty="0"/>
              <a:t>Wat wordt verwacht van jou als zorgvrijwilliger</a:t>
            </a:r>
          </a:p>
          <a:p>
            <a:endParaRPr lang="nl-NL" sz="2200" dirty="0"/>
          </a:p>
        </p:txBody>
      </p:sp>
      <p:sp>
        <p:nvSpPr>
          <p:cNvPr id="7" name="Tijdelijke aanduiding voor dianummer 6">
            <a:extLst>
              <a:ext uri="{FF2B5EF4-FFF2-40B4-BE49-F238E27FC236}">
                <a16:creationId xmlns:a16="http://schemas.microsoft.com/office/drawing/2014/main" id="{C913E031-AB9E-4D48-9839-06618F5BF614}"/>
              </a:ext>
            </a:extLst>
          </p:cNvPr>
          <p:cNvSpPr>
            <a:spLocks noGrp="1"/>
          </p:cNvSpPr>
          <p:nvPr>
            <p:ph type="sldNum" sz="quarter" idx="12"/>
          </p:nvPr>
        </p:nvSpPr>
        <p:spPr/>
        <p:txBody>
          <a:bodyPr/>
          <a:lstStyle/>
          <a:p>
            <a:pPr algn="l"/>
            <a:fld id="{325DDEB5-540B-C244-9A5F-070250C6A80B}" type="slidenum">
              <a:rPr lang="nl-NL" smtClean="0"/>
              <a:pPr algn="l"/>
              <a:t>29</a:t>
            </a:fld>
            <a:endParaRPr lang="nl-NL" dirty="0"/>
          </a:p>
        </p:txBody>
      </p:sp>
      <p:sp>
        <p:nvSpPr>
          <p:cNvPr id="8" name="Tekstvak 7">
            <a:extLst>
              <a:ext uri="{FF2B5EF4-FFF2-40B4-BE49-F238E27FC236}">
                <a16:creationId xmlns:a16="http://schemas.microsoft.com/office/drawing/2014/main" id="{EF71938F-E256-D647-B263-2BA8630113E2}"/>
              </a:ext>
            </a:extLst>
          </p:cNvPr>
          <p:cNvSpPr txBox="1"/>
          <p:nvPr/>
        </p:nvSpPr>
        <p:spPr>
          <a:xfrm>
            <a:off x="1533704" y="5525353"/>
            <a:ext cx="6903215" cy="830997"/>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ctr">
              <a:defRPr/>
            </a:pPr>
            <a:r>
              <a:rPr lang="pt-BR" altLang="nl-NL" sz="2400" i="1" dirty="0">
                <a:solidFill>
                  <a:srgbClr val="62308F"/>
                </a:solidFill>
                <a:effectLst>
                  <a:outerShdw blurRad="38100" dist="38100" dir="2700000" algn="tl">
                    <a:srgbClr val="C0C0C0"/>
                  </a:outerShdw>
                </a:effectLst>
                <a:cs typeface="Arial" panose="020B0604020202020204" pitchFamily="34" charset="0"/>
              </a:rPr>
              <a:t>’</a:t>
            </a:r>
            <a:r>
              <a:rPr lang="pt-BR" altLang="nl-NL" sz="2400" i="1" dirty="0" err="1">
                <a:solidFill>
                  <a:srgbClr val="62308F"/>
                </a:solidFill>
                <a:effectLst>
                  <a:outerShdw blurRad="38100" dist="38100" dir="2700000" algn="tl">
                    <a:srgbClr val="C0C0C0"/>
                  </a:outerShdw>
                </a:effectLst>
                <a:cs typeface="Arial" panose="020B0604020202020204" pitchFamily="34" charset="0"/>
              </a:rPr>
              <a:t>Mantelzorg</a:t>
            </a:r>
            <a:r>
              <a:rPr lang="pt-BR" altLang="nl-NL" sz="2400" i="1" dirty="0">
                <a:solidFill>
                  <a:srgbClr val="62308F"/>
                </a:solidFill>
                <a:effectLst>
                  <a:outerShdw blurRad="38100" dist="38100" dir="2700000" algn="tl">
                    <a:srgbClr val="C0C0C0"/>
                  </a:outerShdw>
                </a:effectLst>
                <a:cs typeface="Arial" panose="020B0604020202020204" pitchFamily="34" charset="0"/>
              </a:rPr>
              <a:t> </a:t>
            </a:r>
            <a:r>
              <a:rPr lang="pt-BR" altLang="nl-NL" sz="2400" i="1" dirty="0" err="1">
                <a:solidFill>
                  <a:srgbClr val="62308F"/>
                </a:solidFill>
                <a:effectLst>
                  <a:outerShdw blurRad="38100" dist="38100" dir="2700000" algn="tl">
                    <a:srgbClr val="C0C0C0"/>
                  </a:outerShdw>
                </a:effectLst>
                <a:cs typeface="Arial" panose="020B0604020202020204" pitchFamily="34" charset="0"/>
              </a:rPr>
              <a:t>is</a:t>
            </a:r>
            <a:r>
              <a:rPr lang="pt-BR" altLang="nl-NL" sz="2400" i="1" dirty="0">
                <a:solidFill>
                  <a:srgbClr val="62308F"/>
                </a:solidFill>
                <a:effectLst>
                  <a:outerShdw blurRad="38100" dist="38100" dir="2700000" algn="tl">
                    <a:srgbClr val="C0C0C0"/>
                  </a:outerShdw>
                </a:effectLst>
                <a:cs typeface="Arial" panose="020B0604020202020204" pitchFamily="34" charset="0"/>
              </a:rPr>
              <a:t> de </a:t>
            </a:r>
            <a:r>
              <a:rPr lang="pt-BR" altLang="nl-NL" sz="2400" i="1" dirty="0" err="1">
                <a:solidFill>
                  <a:srgbClr val="62308F"/>
                </a:solidFill>
                <a:effectLst>
                  <a:outerShdw blurRad="38100" dist="38100" dir="2700000" algn="tl">
                    <a:srgbClr val="C0C0C0"/>
                  </a:outerShdw>
                </a:effectLst>
                <a:cs typeface="Arial" panose="020B0604020202020204" pitchFamily="34" charset="0"/>
              </a:rPr>
              <a:t>zorg</a:t>
            </a:r>
            <a:r>
              <a:rPr lang="pt-BR" altLang="nl-NL" sz="2400" i="1" dirty="0">
                <a:solidFill>
                  <a:srgbClr val="62308F"/>
                </a:solidFill>
                <a:effectLst>
                  <a:outerShdw blurRad="38100" dist="38100" dir="2700000" algn="tl">
                    <a:srgbClr val="C0C0C0"/>
                  </a:outerShdw>
                </a:effectLst>
                <a:cs typeface="Arial" panose="020B0604020202020204" pitchFamily="34" charset="0"/>
              </a:rPr>
              <a:t> die </a:t>
            </a:r>
            <a:r>
              <a:rPr lang="pt-BR" altLang="nl-NL" sz="2400" i="1" dirty="0" err="1">
                <a:solidFill>
                  <a:srgbClr val="62308F"/>
                </a:solidFill>
                <a:effectLst>
                  <a:outerShdw blurRad="38100" dist="38100" dir="2700000" algn="tl">
                    <a:srgbClr val="C0C0C0"/>
                  </a:outerShdw>
                </a:effectLst>
                <a:cs typeface="Arial" panose="020B0604020202020204" pitchFamily="34" charset="0"/>
              </a:rPr>
              <a:t>een</a:t>
            </a:r>
            <a:r>
              <a:rPr lang="pt-BR" altLang="nl-NL" sz="2400" i="1" dirty="0">
                <a:solidFill>
                  <a:srgbClr val="62308F"/>
                </a:solidFill>
                <a:effectLst>
                  <a:outerShdw blurRad="38100" dist="38100" dir="2700000" algn="tl">
                    <a:srgbClr val="C0C0C0"/>
                  </a:outerShdw>
                </a:effectLst>
                <a:cs typeface="Arial" panose="020B0604020202020204" pitchFamily="34" charset="0"/>
              </a:rPr>
              <a:t> </a:t>
            </a:r>
            <a:r>
              <a:rPr lang="pt-BR" altLang="nl-NL" sz="2400" i="1" dirty="0" err="1">
                <a:solidFill>
                  <a:srgbClr val="62308F"/>
                </a:solidFill>
                <a:effectLst>
                  <a:outerShdw blurRad="38100" dist="38100" dir="2700000" algn="tl">
                    <a:srgbClr val="C0C0C0"/>
                  </a:outerShdw>
                </a:effectLst>
                <a:cs typeface="Arial" panose="020B0604020202020204" pitchFamily="34" charset="0"/>
              </a:rPr>
              <a:t>naaste</a:t>
            </a:r>
            <a:r>
              <a:rPr lang="pt-BR" altLang="nl-NL" sz="2400" i="1" dirty="0">
                <a:solidFill>
                  <a:srgbClr val="62308F"/>
                </a:solidFill>
                <a:effectLst>
                  <a:outerShdw blurRad="38100" dist="38100" dir="2700000" algn="tl">
                    <a:srgbClr val="C0C0C0"/>
                  </a:outerShdw>
                </a:effectLst>
                <a:cs typeface="Arial" panose="020B0604020202020204" pitchFamily="34" charset="0"/>
              </a:rPr>
              <a:t> </a:t>
            </a:r>
            <a:r>
              <a:rPr lang="pt-BR" altLang="nl-NL" sz="2400" i="1" dirty="0" err="1">
                <a:solidFill>
                  <a:srgbClr val="62308F"/>
                </a:solidFill>
                <a:effectLst>
                  <a:outerShdw blurRad="38100" dist="38100" dir="2700000" algn="tl">
                    <a:srgbClr val="C0C0C0"/>
                  </a:outerShdw>
                </a:effectLst>
                <a:cs typeface="Arial" panose="020B0604020202020204" pitchFamily="34" charset="0"/>
              </a:rPr>
              <a:t>op</a:t>
            </a:r>
            <a:r>
              <a:rPr lang="pt-BR" altLang="nl-NL" sz="2400" i="1" dirty="0">
                <a:solidFill>
                  <a:srgbClr val="62308F"/>
                </a:solidFill>
                <a:effectLst>
                  <a:outerShdw blurRad="38100" dist="38100" dir="2700000" algn="tl">
                    <a:srgbClr val="C0C0C0"/>
                  </a:outerShdw>
                </a:effectLst>
                <a:cs typeface="Arial" panose="020B0604020202020204" pitchFamily="34" charset="0"/>
              </a:rPr>
              <a:t> </a:t>
            </a:r>
            <a:r>
              <a:rPr lang="pt-BR" altLang="nl-NL" sz="2400" i="1" dirty="0" err="1">
                <a:solidFill>
                  <a:srgbClr val="62308F"/>
                </a:solidFill>
                <a:effectLst>
                  <a:outerShdw blurRad="38100" dist="38100" dir="2700000" algn="tl">
                    <a:srgbClr val="C0C0C0"/>
                  </a:outerShdw>
                </a:effectLst>
                <a:cs typeface="Arial" panose="020B0604020202020204" pitchFamily="34" charset="0"/>
              </a:rPr>
              <a:t>zich</a:t>
            </a:r>
            <a:r>
              <a:rPr lang="pt-BR" altLang="nl-NL" sz="2400" i="1" dirty="0">
                <a:solidFill>
                  <a:srgbClr val="62308F"/>
                </a:solidFill>
                <a:effectLst>
                  <a:outerShdw blurRad="38100" dist="38100" dir="2700000" algn="tl">
                    <a:srgbClr val="C0C0C0"/>
                  </a:outerShdw>
                </a:effectLst>
                <a:cs typeface="Arial" panose="020B0604020202020204" pitchFamily="34" charset="0"/>
              </a:rPr>
              <a:t> </a:t>
            </a:r>
            <a:r>
              <a:rPr lang="pt-BR" altLang="nl-NL" sz="2400" i="1" dirty="0" err="1">
                <a:solidFill>
                  <a:srgbClr val="62308F"/>
                </a:solidFill>
                <a:effectLst>
                  <a:outerShdw blurRad="38100" dist="38100" dir="2700000" algn="tl">
                    <a:srgbClr val="C0C0C0"/>
                  </a:outerShdw>
                </a:effectLst>
                <a:cs typeface="Arial" panose="020B0604020202020204" pitchFamily="34" charset="0"/>
              </a:rPr>
              <a:t>neemt</a:t>
            </a:r>
            <a:r>
              <a:rPr lang="pt-BR" altLang="nl-NL" sz="2400" i="1" dirty="0">
                <a:solidFill>
                  <a:srgbClr val="62308F"/>
                </a:solidFill>
                <a:effectLst>
                  <a:outerShdw blurRad="38100" dist="38100" dir="2700000" algn="tl">
                    <a:srgbClr val="C0C0C0"/>
                  </a:outerShdw>
                </a:effectLst>
                <a:cs typeface="Arial" panose="020B0604020202020204" pitchFamily="34" charset="0"/>
              </a:rPr>
              <a:t> </a:t>
            </a:r>
            <a:r>
              <a:rPr lang="pt-BR" altLang="nl-NL" sz="2400" i="1" dirty="0" err="1">
                <a:solidFill>
                  <a:srgbClr val="62308F"/>
                </a:solidFill>
                <a:effectLst>
                  <a:outerShdw blurRad="38100" dist="38100" dir="2700000" algn="tl">
                    <a:srgbClr val="C0C0C0"/>
                  </a:outerShdw>
                </a:effectLst>
                <a:cs typeface="Arial" panose="020B0604020202020204" pitchFamily="34" charset="0"/>
              </a:rPr>
              <a:t>voor</a:t>
            </a:r>
            <a:r>
              <a:rPr lang="pt-BR" altLang="nl-NL" sz="2400" i="1" dirty="0">
                <a:solidFill>
                  <a:srgbClr val="62308F"/>
                </a:solidFill>
                <a:effectLst>
                  <a:outerShdw blurRad="38100" dist="38100" dir="2700000" algn="tl">
                    <a:srgbClr val="C0C0C0"/>
                  </a:outerShdw>
                </a:effectLst>
                <a:cs typeface="Arial" panose="020B0604020202020204" pitchFamily="34" charset="0"/>
              </a:rPr>
              <a:t> </a:t>
            </a:r>
            <a:r>
              <a:rPr lang="pt-BR" altLang="nl-NL" sz="2400" i="1" dirty="0" err="1">
                <a:solidFill>
                  <a:srgbClr val="62308F"/>
                </a:solidFill>
                <a:effectLst>
                  <a:outerShdw blurRad="38100" dist="38100" dir="2700000" algn="tl">
                    <a:srgbClr val="C0C0C0"/>
                  </a:outerShdw>
                </a:effectLst>
                <a:cs typeface="Arial" panose="020B0604020202020204" pitchFamily="34" charset="0"/>
              </a:rPr>
              <a:t>een</a:t>
            </a:r>
            <a:r>
              <a:rPr lang="pt-BR" altLang="nl-NL" sz="2400" i="1" dirty="0">
                <a:solidFill>
                  <a:srgbClr val="62308F"/>
                </a:solidFill>
                <a:effectLst>
                  <a:outerShdw blurRad="38100" dist="38100" dir="2700000" algn="tl">
                    <a:srgbClr val="C0C0C0"/>
                  </a:outerShdw>
                </a:effectLst>
                <a:cs typeface="Arial" panose="020B0604020202020204" pitchFamily="34" charset="0"/>
              </a:rPr>
              <a:t> </a:t>
            </a:r>
            <a:r>
              <a:rPr lang="pt-BR" altLang="nl-NL" sz="2400" i="1" dirty="0" err="1">
                <a:solidFill>
                  <a:srgbClr val="62308F"/>
                </a:solidFill>
                <a:effectLst>
                  <a:outerShdw blurRad="38100" dist="38100" dir="2700000" algn="tl">
                    <a:srgbClr val="C0C0C0"/>
                  </a:outerShdw>
                </a:effectLst>
                <a:cs typeface="Arial" panose="020B0604020202020204" pitchFamily="34" charset="0"/>
              </a:rPr>
              <a:t>langdurig</a:t>
            </a:r>
            <a:r>
              <a:rPr lang="pt-BR" altLang="nl-NL" sz="2400" i="1" dirty="0">
                <a:solidFill>
                  <a:srgbClr val="62308F"/>
                </a:solidFill>
                <a:effectLst>
                  <a:outerShdw blurRad="38100" dist="38100" dir="2700000" algn="tl">
                    <a:srgbClr val="C0C0C0"/>
                  </a:outerShdw>
                </a:effectLst>
                <a:cs typeface="Arial" panose="020B0604020202020204" pitchFamily="34" charset="0"/>
              </a:rPr>
              <a:t> </a:t>
            </a:r>
            <a:r>
              <a:rPr lang="pt-BR" altLang="nl-NL" sz="2400" i="1" dirty="0" err="1">
                <a:solidFill>
                  <a:srgbClr val="62308F"/>
                </a:solidFill>
                <a:effectLst>
                  <a:outerShdw blurRad="38100" dist="38100" dir="2700000" algn="tl">
                    <a:srgbClr val="C0C0C0"/>
                  </a:outerShdw>
                </a:effectLst>
                <a:cs typeface="Arial" panose="020B0604020202020204" pitchFamily="34" charset="0"/>
              </a:rPr>
              <a:t>zieke</a:t>
            </a:r>
            <a:r>
              <a:rPr lang="pt-BR" altLang="nl-NL" sz="2400" i="1" dirty="0">
                <a:solidFill>
                  <a:srgbClr val="62308F"/>
                </a:solidFill>
                <a:effectLst>
                  <a:outerShdw blurRad="38100" dist="38100" dir="2700000" algn="tl">
                    <a:srgbClr val="C0C0C0"/>
                  </a:outerShdw>
                </a:effectLst>
                <a:cs typeface="Arial" panose="020B0604020202020204" pitchFamily="34" charset="0"/>
              </a:rPr>
              <a:t> </a:t>
            </a:r>
            <a:r>
              <a:rPr lang="pt-BR" altLang="nl-NL" sz="2400" i="1" dirty="0" err="1">
                <a:solidFill>
                  <a:srgbClr val="62308F"/>
                </a:solidFill>
                <a:effectLst>
                  <a:outerShdw blurRad="38100" dist="38100" dir="2700000" algn="tl">
                    <a:srgbClr val="C0C0C0"/>
                  </a:outerShdw>
                </a:effectLst>
                <a:cs typeface="Arial" panose="020B0604020202020204" pitchFamily="34" charset="0"/>
              </a:rPr>
              <a:t>of</a:t>
            </a:r>
            <a:r>
              <a:rPr lang="pt-BR" altLang="nl-NL" sz="2400" i="1" dirty="0">
                <a:solidFill>
                  <a:srgbClr val="62308F"/>
                </a:solidFill>
                <a:effectLst>
                  <a:outerShdw blurRad="38100" dist="38100" dir="2700000" algn="tl">
                    <a:srgbClr val="C0C0C0"/>
                  </a:outerShdw>
                </a:effectLst>
                <a:cs typeface="Arial" panose="020B0604020202020204" pitchFamily="34" charset="0"/>
              </a:rPr>
              <a:t> </a:t>
            </a:r>
            <a:r>
              <a:rPr lang="pt-BR" altLang="nl-NL" sz="2400" i="1" dirty="0" err="1">
                <a:solidFill>
                  <a:srgbClr val="62308F"/>
                </a:solidFill>
                <a:effectLst>
                  <a:outerShdw blurRad="38100" dist="38100" dir="2700000" algn="tl">
                    <a:srgbClr val="C0C0C0"/>
                  </a:outerShdw>
                </a:effectLst>
                <a:cs typeface="Arial" panose="020B0604020202020204" pitchFamily="34" charset="0"/>
              </a:rPr>
              <a:t>hulpbehoevende</a:t>
            </a:r>
            <a:r>
              <a:rPr lang="pt-BR" altLang="nl-NL" sz="2400" i="1" dirty="0">
                <a:solidFill>
                  <a:srgbClr val="62308F"/>
                </a:solidFill>
                <a:effectLst>
                  <a:outerShdw blurRad="38100" dist="38100" dir="2700000" algn="tl">
                    <a:srgbClr val="C0C0C0"/>
                  </a:outerShdw>
                </a:effectLst>
                <a:cs typeface="Arial" panose="020B0604020202020204" pitchFamily="34" charset="0"/>
              </a:rPr>
              <a:t>’</a:t>
            </a:r>
            <a:endParaRPr lang="nl-NL" sz="2400" i="1" dirty="0">
              <a:solidFill>
                <a:srgbClr val="62308F"/>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1882706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05DFD5-0D4F-A241-88C0-1A1B877B9862}"/>
              </a:ext>
            </a:extLst>
          </p:cNvPr>
          <p:cNvSpPr>
            <a:spLocks noGrp="1"/>
          </p:cNvSpPr>
          <p:nvPr>
            <p:ph type="title"/>
          </p:nvPr>
        </p:nvSpPr>
        <p:spPr>
          <a:xfrm>
            <a:off x="838200" y="272532"/>
            <a:ext cx="10515600" cy="965959"/>
          </a:xfrm>
          <a:noFill/>
          <a:ln>
            <a:noFill/>
          </a:ln>
        </p:spPr>
        <p:style>
          <a:lnRef idx="0">
            <a:scrgbClr r="0" g="0" b="0"/>
          </a:lnRef>
          <a:fillRef idx="0">
            <a:scrgbClr r="0" g="0" b="0"/>
          </a:fillRef>
          <a:effectRef idx="0">
            <a:scrgbClr r="0" g="0" b="0"/>
          </a:effectRef>
          <a:fontRef idx="minor">
            <a:schemeClr val="dk1"/>
          </a:fontRef>
        </p:style>
        <p:txBody>
          <a:bodyPr/>
          <a:lstStyle/>
          <a:p>
            <a:r>
              <a:rPr lang="nl-NL" b="1" dirty="0">
                <a:solidFill>
                  <a:srgbClr val="147D75"/>
                </a:solidFill>
              </a:rPr>
              <a:t>Kennismaken</a:t>
            </a:r>
          </a:p>
        </p:txBody>
      </p:sp>
      <p:sp>
        <p:nvSpPr>
          <p:cNvPr id="3" name="Tekstvak 2">
            <a:extLst>
              <a:ext uri="{FF2B5EF4-FFF2-40B4-BE49-F238E27FC236}">
                <a16:creationId xmlns:a16="http://schemas.microsoft.com/office/drawing/2014/main" id="{BF414B42-6CF9-5A4B-9D84-427A03C85C64}"/>
              </a:ext>
            </a:extLst>
          </p:cNvPr>
          <p:cNvSpPr txBox="1"/>
          <p:nvPr/>
        </p:nvSpPr>
        <p:spPr>
          <a:xfrm>
            <a:off x="838200" y="1238491"/>
            <a:ext cx="8294225" cy="3477875"/>
          </a:xfrm>
          <a:prstGeom prst="rect">
            <a:avLst/>
          </a:prstGeom>
          <a:noFill/>
        </p:spPr>
        <p:txBody>
          <a:bodyPr wrap="square" rtlCol="0">
            <a:spAutoFit/>
          </a:bodyPr>
          <a:lstStyle/>
          <a:p>
            <a:pPr marL="342900" indent="-342900">
              <a:buBlip>
                <a:blip r:embed="rId3"/>
              </a:buBlip>
            </a:pPr>
            <a:r>
              <a:rPr lang="nl-NL" sz="2200" dirty="0"/>
              <a:t>Voorstel ronde</a:t>
            </a:r>
          </a:p>
          <a:p>
            <a:pPr marL="342900" indent="-342900">
              <a:buBlip>
                <a:blip r:embed="rId3"/>
              </a:buBlip>
            </a:pPr>
            <a:endParaRPr lang="nl-NL" sz="2200" dirty="0"/>
          </a:p>
          <a:p>
            <a:pPr marL="342900" indent="-342900">
              <a:buBlip>
                <a:blip r:embed="rId3"/>
              </a:buBlip>
            </a:pPr>
            <a:r>
              <a:rPr lang="nl-NL" sz="2200" dirty="0"/>
              <a:t>Wie ben je? En in welke gemeente ben je actief?</a:t>
            </a:r>
          </a:p>
          <a:p>
            <a:pPr marL="342900" indent="-342900">
              <a:buBlip>
                <a:blip r:embed="rId3"/>
              </a:buBlip>
            </a:pPr>
            <a:endParaRPr lang="nl-NL" sz="2200" dirty="0"/>
          </a:p>
          <a:p>
            <a:pPr marL="342900" indent="-342900">
              <a:buBlip>
                <a:blip r:embed="rId3"/>
              </a:buBlip>
            </a:pPr>
            <a:r>
              <a:rPr lang="nl-NL" sz="2200" dirty="0"/>
              <a:t>Wat is je motivatie om vrijwilligerswerk te doen?</a:t>
            </a:r>
          </a:p>
          <a:p>
            <a:pPr marL="342900" indent="-342900">
              <a:buBlip>
                <a:blip r:embed="rId3"/>
              </a:buBlip>
            </a:pPr>
            <a:endParaRPr lang="nl-NL" sz="2200" dirty="0"/>
          </a:p>
          <a:p>
            <a:pPr marL="342900" indent="-342900">
              <a:buBlip>
                <a:blip r:embed="rId3"/>
              </a:buBlip>
            </a:pPr>
            <a:r>
              <a:rPr lang="nl-NL" sz="2200" dirty="0"/>
              <a:t>Welke ervaringen heb je al?</a:t>
            </a:r>
          </a:p>
          <a:p>
            <a:pPr marL="342900" indent="-342900">
              <a:buBlip>
                <a:blip r:embed="rId3"/>
              </a:buBlip>
            </a:pPr>
            <a:endParaRPr lang="nl-NL" sz="2200" dirty="0"/>
          </a:p>
          <a:p>
            <a:pPr marL="342900" indent="-342900">
              <a:buBlip>
                <a:blip r:embed="rId3"/>
              </a:buBlip>
            </a:pPr>
            <a:r>
              <a:rPr lang="nl-NL" sz="2200" dirty="0"/>
              <a:t>Wat verwacht je van deze cursus?</a:t>
            </a:r>
          </a:p>
          <a:p>
            <a:endParaRPr lang="nl-NL" sz="2200" dirty="0"/>
          </a:p>
        </p:txBody>
      </p:sp>
      <p:sp>
        <p:nvSpPr>
          <p:cNvPr id="5" name="Tijdelijke aanduiding voor dianummer 4">
            <a:extLst>
              <a:ext uri="{FF2B5EF4-FFF2-40B4-BE49-F238E27FC236}">
                <a16:creationId xmlns:a16="http://schemas.microsoft.com/office/drawing/2014/main" id="{E82508C0-9B45-B140-8264-C7C1BA4C3720}"/>
              </a:ext>
            </a:extLst>
          </p:cNvPr>
          <p:cNvSpPr>
            <a:spLocks noGrp="1"/>
          </p:cNvSpPr>
          <p:nvPr>
            <p:ph type="sldNum" sz="quarter" idx="12"/>
          </p:nvPr>
        </p:nvSpPr>
        <p:spPr/>
        <p:txBody>
          <a:bodyPr/>
          <a:lstStyle/>
          <a:p>
            <a:pPr algn="l"/>
            <a:fld id="{325DDEB5-540B-C244-9A5F-070250C6A80B}" type="slidenum">
              <a:rPr lang="nl-NL" smtClean="0"/>
              <a:pPr algn="l"/>
              <a:t>3</a:t>
            </a:fld>
            <a:endParaRPr lang="nl-NL" dirty="0"/>
          </a:p>
        </p:txBody>
      </p:sp>
    </p:spTree>
    <p:extLst>
      <p:ext uri="{BB962C8B-B14F-4D97-AF65-F5344CB8AC3E}">
        <p14:creationId xmlns:p14="http://schemas.microsoft.com/office/powerpoint/2010/main" val="1515395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C2E9D97-077C-EF48-BC8E-70E8743930A2}"/>
              </a:ext>
            </a:extLst>
          </p:cNvPr>
          <p:cNvSpPr txBox="1">
            <a:spLocks/>
          </p:cNvSpPr>
          <p:nvPr/>
        </p:nvSpPr>
        <p:spPr>
          <a:xfrm>
            <a:off x="838200" y="272532"/>
            <a:ext cx="10515600" cy="965959"/>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NL" b="1" dirty="0">
                <a:solidFill>
                  <a:srgbClr val="147D75"/>
                </a:solidFill>
              </a:rPr>
              <a:t>Uitleg bijeenkomsten</a:t>
            </a:r>
          </a:p>
        </p:txBody>
      </p:sp>
      <p:sp>
        <p:nvSpPr>
          <p:cNvPr id="5" name="Tekstvak 4">
            <a:extLst>
              <a:ext uri="{FF2B5EF4-FFF2-40B4-BE49-F238E27FC236}">
                <a16:creationId xmlns:a16="http://schemas.microsoft.com/office/drawing/2014/main" id="{AB59A79C-06EF-054E-86E4-9F5CD2089C16}"/>
              </a:ext>
            </a:extLst>
          </p:cNvPr>
          <p:cNvSpPr txBox="1"/>
          <p:nvPr/>
        </p:nvSpPr>
        <p:spPr>
          <a:xfrm>
            <a:off x="838200" y="1251938"/>
            <a:ext cx="8294225" cy="4401205"/>
          </a:xfrm>
          <a:prstGeom prst="rect">
            <a:avLst/>
          </a:prstGeom>
          <a:noFill/>
        </p:spPr>
        <p:txBody>
          <a:bodyPr wrap="square" rtlCol="0">
            <a:spAutoFit/>
          </a:bodyPr>
          <a:lstStyle/>
          <a:p>
            <a:pPr marL="342900" indent="-342900">
              <a:buBlip>
                <a:blip r:embed="rId3"/>
              </a:buBlip>
            </a:pPr>
            <a:r>
              <a:rPr lang="nl-NL" sz="2200" dirty="0"/>
              <a:t>Inhoud bijeenkomsten</a:t>
            </a:r>
          </a:p>
          <a:p>
            <a:endParaRPr lang="nl-NL" sz="2200" dirty="0"/>
          </a:p>
          <a:p>
            <a:pPr marL="342900" indent="-342900">
              <a:buBlip>
                <a:blip r:embed="rId3"/>
              </a:buBlip>
            </a:pPr>
            <a:r>
              <a:rPr lang="nl-NL" sz="2200" dirty="0"/>
              <a:t>Eigen inbreng en ervaringen</a:t>
            </a:r>
          </a:p>
          <a:p>
            <a:pPr marL="342900" indent="-342900">
              <a:buBlip>
                <a:blip r:embed="rId3"/>
              </a:buBlip>
            </a:pPr>
            <a:endParaRPr lang="nl-NL" sz="2200" dirty="0"/>
          </a:p>
          <a:p>
            <a:pPr marL="342900" indent="-342900">
              <a:buBlip>
                <a:blip r:embed="rId3"/>
              </a:buBlip>
            </a:pPr>
            <a:r>
              <a:rPr lang="nl-NL" sz="2200" dirty="0"/>
              <a:t>Korte filmpjes</a:t>
            </a:r>
          </a:p>
          <a:p>
            <a:endParaRPr lang="nl-NL" sz="2200" dirty="0"/>
          </a:p>
          <a:p>
            <a:pPr marL="342900" indent="-342900">
              <a:buBlip>
                <a:blip r:embed="rId3"/>
              </a:buBlip>
            </a:pPr>
            <a:r>
              <a:rPr lang="nl-NL" sz="2200" dirty="0"/>
              <a:t>Wat tijdens de bijeenkomsten wordt gedeeld, blijft bij deze bijeenkomsten.</a:t>
            </a:r>
          </a:p>
          <a:p>
            <a:endParaRPr lang="nl-NL" sz="2200" dirty="0"/>
          </a:p>
          <a:p>
            <a:endParaRPr lang="nl-NL" sz="2200" dirty="0"/>
          </a:p>
          <a:p>
            <a:r>
              <a:rPr lang="nl-NL" sz="2000" dirty="0"/>
              <a:t>Zie je thema’s voorbij komen die je graag verder wilt verdiepen? Laat het weten! Ik geef dit door aan de consulenten en mogelijk wordt daar een vervolg aan gegeven.</a:t>
            </a:r>
          </a:p>
        </p:txBody>
      </p:sp>
      <p:sp>
        <p:nvSpPr>
          <p:cNvPr id="8" name="Tijdelijke aanduiding voor dianummer 7">
            <a:extLst>
              <a:ext uri="{FF2B5EF4-FFF2-40B4-BE49-F238E27FC236}">
                <a16:creationId xmlns:a16="http://schemas.microsoft.com/office/drawing/2014/main" id="{5034E93A-55C1-1E47-922D-4A8E3250D1D0}"/>
              </a:ext>
            </a:extLst>
          </p:cNvPr>
          <p:cNvSpPr>
            <a:spLocks noGrp="1"/>
          </p:cNvSpPr>
          <p:nvPr>
            <p:ph type="sldNum" sz="quarter" idx="12"/>
          </p:nvPr>
        </p:nvSpPr>
        <p:spPr/>
        <p:txBody>
          <a:bodyPr/>
          <a:lstStyle/>
          <a:p>
            <a:pPr algn="l"/>
            <a:fld id="{325DDEB5-540B-C244-9A5F-070250C6A80B}" type="slidenum">
              <a:rPr lang="nl-NL" smtClean="0"/>
              <a:pPr algn="l"/>
              <a:t>4</a:t>
            </a:fld>
            <a:endParaRPr lang="nl-NL" dirty="0"/>
          </a:p>
        </p:txBody>
      </p:sp>
    </p:spTree>
    <p:extLst>
      <p:ext uri="{BB962C8B-B14F-4D97-AF65-F5344CB8AC3E}">
        <p14:creationId xmlns:p14="http://schemas.microsoft.com/office/powerpoint/2010/main" val="3977909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8B1579AA-1313-584C-A932-061538DBA0D0}"/>
              </a:ext>
            </a:extLst>
          </p:cNvPr>
          <p:cNvSpPr>
            <a:spLocks noGrp="1"/>
          </p:cNvSpPr>
          <p:nvPr>
            <p:ph type="sldNum" sz="quarter" idx="12"/>
          </p:nvPr>
        </p:nvSpPr>
        <p:spPr/>
        <p:txBody>
          <a:bodyPr/>
          <a:lstStyle/>
          <a:p>
            <a:fld id="{325DDEB5-540B-C244-9A5F-070250C6A80B}" type="slidenum">
              <a:rPr lang="nl-NL" smtClean="0"/>
              <a:t>5</a:t>
            </a:fld>
            <a:endParaRPr lang="nl-NL"/>
          </a:p>
        </p:txBody>
      </p:sp>
      <p:sp>
        <p:nvSpPr>
          <p:cNvPr id="6" name="Titel 1">
            <a:extLst>
              <a:ext uri="{FF2B5EF4-FFF2-40B4-BE49-F238E27FC236}">
                <a16:creationId xmlns:a16="http://schemas.microsoft.com/office/drawing/2014/main" id="{C4E9F151-BCB7-A24A-A297-1076A0B63ADE}"/>
              </a:ext>
            </a:extLst>
          </p:cNvPr>
          <p:cNvSpPr txBox="1">
            <a:spLocks/>
          </p:cNvSpPr>
          <p:nvPr/>
        </p:nvSpPr>
        <p:spPr>
          <a:xfrm>
            <a:off x="838200" y="272532"/>
            <a:ext cx="10515600" cy="965959"/>
          </a:xfrm>
          <a:prstGeom prst="rect">
            <a:avLst/>
          </a:prstGeom>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NL" b="1" dirty="0">
                <a:solidFill>
                  <a:srgbClr val="147D75"/>
                </a:solidFill>
              </a:rPr>
              <a:t>Wat gaan we vandaag bespreken:</a:t>
            </a:r>
          </a:p>
        </p:txBody>
      </p:sp>
      <p:sp>
        <p:nvSpPr>
          <p:cNvPr id="7" name="Tekstvak 6">
            <a:extLst>
              <a:ext uri="{FF2B5EF4-FFF2-40B4-BE49-F238E27FC236}">
                <a16:creationId xmlns:a16="http://schemas.microsoft.com/office/drawing/2014/main" id="{8B492DB1-3960-B342-93F2-DBAE528C0980}"/>
              </a:ext>
            </a:extLst>
          </p:cNvPr>
          <p:cNvSpPr txBox="1"/>
          <p:nvPr/>
        </p:nvSpPr>
        <p:spPr>
          <a:xfrm>
            <a:off x="838200" y="1251938"/>
            <a:ext cx="8294225" cy="3816429"/>
          </a:xfrm>
          <a:prstGeom prst="rect">
            <a:avLst/>
          </a:prstGeom>
          <a:noFill/>
        </p:spPr>
        <p:txBody>
          <a:bodyPr wrap="square" rtlCol="0">
            <a:spAutoFit/>
          </a:bodyPr>
          <a:lstStyle/>
          <a:p>
            <a:r>
              <a:rPr lang="nl-NL" sz="2200" dirty="0"/>
              <a:t>Bijeenkomst 1:</a:t>
            </a:r>
          </a:p>
          <a:p>
            <a:endParaRPr lang="nl-NL" sz="2200" dirty="0"/>
          </a:p>
          <a:p>
            <a:pPr marL="342900" indent="-342900">
              <a:buBlip>
                <a:blip r:embed="rId3"/>
              </a:buBlip>
            </a:pPr>
            <a:endParaRPr lang="nl-NL" sz="2200" dirty="0"/>
          </a:p>
          <a:p>
            <a:pPr marL="342900" indent="-342900">
              <a:buBlip>
                <a:blip r:embed="rId3"/>
              </a:buBlip>
            </a:pPr>
            <a:r>
              <a:rPr lang="nl-NL" sz="2200" dirty="0"/>
              <a:t>Definitie Mantelzorg</a:t>
            </a:r>
          </a:p>
          <a:p>
            <a:pPr marL="342900" indent="-342900">
              <a:buBlip>
                <a:blip r:embed="rId3"/>
              </a:buBlip>
            </a:pPr>
            <a:endParaRPr lang="nl-NL" sz="2200" dirty="0"/>
          </a:p>
          <a:p>
            <a:pPr marL="342900" indent="-342900">
              <a:buBlip>
                <a:blip r:embed="rId3"/>
              </a:buBlip>
            </a:pPr>
            <a:r>
              <a:rPr lang="nl-NL" sz="2200" dirty="0"/>
              <a:t>(Ervaren) belasting</a:t>
            </a:r>
          </a:p>
          <a:p>
            <a:pPr marL="342900" indent="-342900">
              <a:buBlip>
                <a:blip r:embed="rId3"/>
              </a:buBlip>
            </a:pPr>
            <a:endParaRPr lang="nl-NL" sz="2200" dirty="0"/>
          </a:p>
          <a:p>
            <a:pPr marL="342900" indent="-342900">
              <a:buBlip>
                <a:blip r:embed="rId3"/>
              </a:buBlip>
            </a:pPr>
            <a:r>
              <a:rPr lang="nl-NL" sz="2200" dirty="0"/>
              <a:t>COVID-19</a:t>
            </a:r>
          </a:p>
          <a:p>
            <a:pPr marL="342900" indent="-342900">
              <a:buBlip>
                <a:blip r:embed="rId3"/>
              </a:buBlip>
            </a:pPr>
            <a:endParaRPr lang="nl-NL" sz="2200" dirty="0"/>
          </a:p>
          <a:p>
            <a:pPr marL="342900" indent="-342900">
              <a:buBlip>
                <a:blip r:embed="rId3"/>
              </a:buBlip>
            </a:pPr>
            <a:r>
              <a:rPr lang="nl-NL" sz="2200" dirty="0"/>
              <a:t>Verschil Mantelzorg en vrijwilligerswerk</a:t>
            </a:r>
          </a:p>
          <a:p>
            <a:pPr marL="342900" indent="-342900">
              <a:buBlip>
                <a:blip r:embed="rId3"/>
              </a:buBlip>
            </a:pPr>
            <a:endParaRPr lang="nl-NL" sz="2200" dirty="0"/>
          </a:p>
        </p:txBody>
      </p:sp>
    </p:spTree>
    <p:extLst>
      <p:ext uri="{BB962C8B-B14F-4D97-AF65-F5344CB8AC3E}">
        <p14:creationId xmlns:p14="http://schemas.microsoft.com/office/powerpoint/2010/main" val="2473282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D936453-302B-0A45-964E-3DA6C7A2E05A}"/>
              </a:ext>
            </a:extLst>
          </p:cNvPr>
          <p:cNvSpPr txBox="1"/>
          <p:nvPr/>
        </p:nvSpPr>
        <p:spPr>
          <a:xfrm>
            <a:off x="1418219" y="5343771"/>
            <a:ext cx="6903215" cy="707886"/>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ctr">
              <a:defRPr/>
            </a:pPr>
            <a:r>
              <a:rPr lang="nl-NL" altLang="nl-NL" sz="2000" i="1" dirty="0">
                <a:solidFill>
                  <a:srgbClr val="62308F"/>
                </a:solidFill>
                <a:effectLst>
                  <a:outerShdw blurRad="38100" dist="38100" dir="2700000" algn="tl">
                    <a:srgbClr val="C0C0C0"/>
                  </a:outerShdw>
                </a:effectLst>
                <a:cs typeface="Arial" panose="020B0604020202020204" pitchFamily="34" charset="0"/>
              </a:rPr>
              <a:t>’Mantelzorg is de zorg die een naaste op zich neemt voor een langdurig zieke of hulpbehoevende’</a:t>
            </a:r>
          </a:p>
        </p:txBody>
      </p:sp>
      <p:sp>
        <p:nvSpPr>
          <p:cNvPr id="3" name="Rectangle 4">
            <a:extLst>
              <a:ext uri="{FF2B5EF4-FFF2-40B4-BE49-F238E27FC236}">
                <a16:creationId xmlns:a16="http://schemas.microsoft.com/office/drawing/2014/main" id="{24797D16-B001-FE4A-83FB-5BD2FA98D958}"/>
              </a:ext>
            </a:extLst>
          </p:cNvPr>
          <p:cNvSpPr>
            <a:spLocks noChangeArrowheads="1"/>
          </p:cNvSpPr>
          <p:nvPr/>
        </p:nvSpPr>
        <p:spPr bwMode="auto">
          <a:xfrm>
            <a:off x="838201" y="1238491"/>
            <a:ext cx="4031626"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Blip>
                <a:blip r:embed="rId3"/>
              </a:buBlip>
              <a:defRPr/>
            </a:pPr>
            <a:r>
              <a:rPr lang="nl-NL" altLang="nl-NL" sz="2200" dirty="0">
                <a:cs typeface="Calibri" panose="020F0502020204030204" pitchFamily="34" charset="0"/>
              </a:rPr>
              <a:t>Geen vrije keus</a:t>
            </a:r>
          </a:p>
          <a:p>
            <a:pPr marL="342900" indent="-342900">
              <a:buBlip>
                <a:blip r:embed="rId3"/>
              </a:buBlip>
              <a:defRPr/>
            </a:pPr>
            <a:endParaRPr lang="nl-NL" altLang="nl-NL" sz="2200" dirty="0">
              <a:cs typeface="Calibri" panose="020F0502020204030204" pitchFamily="34" charset="0"/>
            </a:endParaRPr>
          </a:p>
          <a:p>
            <a:pPr marL="342900" indent="-342900">
              <a:buBlip>
                <a:blip r:embed="rId3"/>
              </a:buBlip>
              <a:defRPr/>
            </a:pPr>
            <a:r>
              <a:rPr lang="nl-NL" altLang="nl-NL" sz="2200" dirty="0">
                <a:cs typeface="Calibri" panose="020F0502020204030204" pitchFamily="34" charset="0"/>
              </a:rPr>
              <a:t>Er is sprake van een relatie</a:t>
            </a:r>
          </a:p>
          <a:p>
            <a:pPr marL="342900" indent="-342900">
              <a:buBlip>
                <a:blip r:embed="rId3"/>
              </a:buBlip>
              <a:defRPr/>
            </a:pPr>
            <a:endParaRPr lang="nl-NL" altLang="nl-NL" sz="2200" dirty="0">
              <a:cs typeface="Calibri" panose="020F0502020204030204" pitchFamily="34" charset="0"/>
            </a:endParaRPr>
          </a:p>
          <a:p>
            <a:pPr marL="342900" indent="-342900">
              <a:buBlip>
                <a:blip r:embed="rId3"/>
              </a:buBlip>
              <a:defRPr/>
            </a:pPr>
            <a:r>
              <a:rPr lang="nl-NL" altLang="nl-NL" sz="2200" dirty="0">
                <a:cs typeface="Calibri" panose="020F0502020204030204" pitchFamily="34" charset="0"/>
              </a:rPr>
              <a:t>Ontstaat ineens of geleidelijk</a:t>
            </a:r>
          </a:p>
          <a:p>
            <a:pPr marL="342900" indent="-342900">
              <a:buBlip>
                <a:blip r:embed="rId3"/>
              </a:buBlip>
              <a:defRPr/>
            </a:pPr>
            <a:endParaRPr lang="nl-NL" altLang="nl-NL" sz="2200" dirty="0">
              <a:cs typeface="Calibri" panose="020F0502020204030204" pitchFamily="34" charset="0"/>
            </a:endParaRPr>
          </a:p>
          <a:p>
            <a:pPr marL="342900" indent="-342900">
              <a:buBlip>
                <a:blip r:embed="rId3"/>
              </a:buBlip>
              <a:defRPr/>
            </a:pPr>
            <a:r>
              <a:rPr lang="nl-NL" altLang="nl-NL" sz="2200" dirty="0">
                <a:cs typeface="Calibri" panose="020F0502020204030204" pitchFamily="34" charset="0"/>
              </a:rPr>
              <a:t>Niet opgeleid voor zorgtaken</a:t>
            </a:r>
          </a:p>
          <a:p>
            <a:pPr marL="342900" indent="-342900">
              <a:buBlip>
                <a:blip r:embed="rId3"/>
              </a:buBlip>
              <a:defRPr/>
            </a:pPr>
            <a:endParaRPr lang="nl-NL" altLang="nl-NL" sz="2200" dirty="0">
              <a:cs typeface="Calibri" panose="020F0502020204030204" pitchFamily="34" charset="0"/>
            </a:endParaRPr>
          </a:p>
          <a:p>
            <a:pPr marL="342900" indent="-342900">
              <a:buBlip>
                <a:blip r:embed="rId3"/>
              </a:buBlip>
              <a:defRPr/>
            </a:pPr>
            <a:r>
              <a:rPr lang="nl-NL" altLang="nl-NL" sz="2200" dirty="0">
                <a:cs typeface="Calibri" panose="020F0502020204030204" pitchFamily="34" charset="0"/>
              </a:rPr>
              <a:t>Onbetaald </a:t>
            </a:r>
          </a:p>
        </p:txBody>
      </p:sp>
      <p:sp>
        <p:nvSpPr>
          <p:cNvPr id="5" name="Titel 1">
            <a:extLst>
              <a:ext uri="{FF2B5EF4-FFF2-40B4-BE49-F238E27FC236}">
                <a16:creationId xmlns:a16="http://schemas.microsoft.com/office/drawing/2014/main" id="{AC06B989-23D0-5B4E-8886-ED80BEBDDB70}"/>
              </a:ext>
            </a:extLst>
          </p:cNvPr>
          <p:cNvSpPr>
            <a:spLocks noGrp="1"/>
          </p:cNvSpPr>
          <p:nvPr>
            <p:ph type="title"/>
          </p:nvPr>
        </p:nvSpPr>
        <p:spPr>
          <a:xfrm>
            <a:off x="838200" y="272532"/>
            <a:ext cx="10515600" cy="965959"/>
          </a:xfrm>
          <a:noFill/>
          <a:ln>
            <a:noFill/>
          </a:ln>
        </p:spPr>
        <p:style>
          <a:lnRef idx="0">
            <a:scrgbClr r="0" g="0" b="0"/>
          </a:lnRef>
          <a:fillRef idx="0">
            <a:scrgbClr r="0" g="0" b="0"/>
          </a:fillRef>
          <a:effectRef idx="0">
            <a:scrgbClr r="0" g="0" b="0"/>
          </a:effectRef>
          <a:fontRef idx="minor">
            <a:schemeClr val="dk1"/>
          </a:fontRef>
        </p:style>
        <p:txBody>
          <a:bodyPr/>
          <a:lstStyle/>
          <a:p>
            <a:r>
              <a:rPr lang="nl-NL" b="1" dirty="0">
                <a:solidFill>
                  <a:srgbClr val="147D75"/>
                </a:solidFill>
              </a:rPr>
              <a:t>Kenmerken mantelzorg</a:t>
            </a:r>
          </a:p>
        </p:txBody>
      </p:sp>
      <p:sp>
        <p:nvSpPr>
          <p:cNvPr id="6" name="Rectangle 4">
            <a:extLst>
              <a:ext uri="{FF2B5EF4-FFF2-40B4-BE49-F238E27FC236}">
                <a16:creationId xmlns:a16="http://schemas.microsoft.com/office/drawing/2014/main" id="{56725FF1-1BA2-DB45-B6A8-0E9A25DB9AF6}"/>
              </a:ext>
            </a:extLst>
          </p:cNvPr>
          <p:cNvSpPr>
            <a:spLocks noChangeArrowheads="1"/>
          </p:cNvSpPr>
          <p:nvPr/>
        </p:nvSpPr>
        <p:spPr bwMode="auto">
          <a:xfrm>
            <a:off x="4989172" y="1238491"/>
            <a:ext cx="4031626"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Blip>
                <a:blip r:embed="rId3"/>
              </a:buBlip>
              <a:defRPr/>
            </a:pPr>
            <a:r>
              <a:rPr lang="nl-NL" altLang="nl-NL" sz="2200" dirty="0">
                <a:cs typeface="Calibri" panose="020F0502020204030204" pitchFamily="34" charset="0"/>
              </a:rPr>
              <a:t>Mantelzorg is hulp die verder gaat dan de zogenoemde gebruikelijke zorg.</a:t>
            </a:r>
          </a:p>
          <a:p>
            <a:pPr marL="342900" indent="-342900">
              <a:buBlip>
                <a:blip r:embed="rId3"/>
              </a:buBlip>
              <a:defRPr/>
            </a:pPr>
            <a:endParaRPr lang="nl-NL" altLang="nl-NL" sz="2200" dirty="0">
              <a:cs typeface="Calibri" panose="020F0502020204030204" pitchFamily="34" charset="0"/>
            </a:endParaRPr>
          </a:p>
          <a:p>
            <a:pPr marL="342900" indent="-342900">
              <a:buBlip>
                <a:blip r:embed="rId3"/>
              </a:buBlip>
              <a:defRPr/>
            </a:pPr>
            <a:r>
              <a:rPr lang="nl-NL" altLang="nl-NL" sz="2200" dirty="0">
                <a:cs typeface="Calibri" panose="020F0502020204030204" pitchFamily="34" charset="0"/>
              </a:rPr>
              <a:t>Hulp aan mensen zonder gezondheidsbeperkingen valt buiten de definitie</a:t>
            </a:r>
          </a:p>
          <a:p>
            <a:pPr marL="342900" indent="-342900">
              <a:buBlip>
                <a:blip r:embed="rId3"/>
              </a:buBlip>
              <a:defRPr/>
            </a:pPr>
            <a:endParaRPr lang="nl-NL" altLang="nl-NL" sz="2200" dirty="0">
              <a:cs typeface="Calibri" panose="020F0502020204030204" pitchFamily="34" charset="0"/>
            </a:endParaRPr>
          </a:p>
          <a:p>
            <a:pPr marL="342900" indent="-342900">
              <a:buBlip>
                <a:blip r:embed="rId3"/>
              </a:buBlip>
              <a:defRPr/>
            </a:pPr>
            <a:endParaRPr lang="nl-NL" altLang="nl-NL" sz="2200" dirty="0">
              <a:cs typeface="Calibri" panose="020F0502020204030204" pitchFamily="34" charset="0"/>
            </a:endParaRPr>
          </a:p>
          <a:p>
            <a:pPr>
              <a:defRPr/>
            </a:pPr>
            <a:endParaRPr lang="nl-NL" altLang="nl-NL" sz="2200" b="1" dirty="0">
              <a:solidFill>
                <a:schemeClr val="tx2"/>
              </a:solidFill>
              <a:effectLst>
                <a:outerShdw blurRad="38100" dist="38100" dir="2700000" algn="tl">
                  <a:srgbClr val="C0C0C0"/>
                </a:outerShdw>
              </a:effectLst>
              <a:cs typeface="Calibri" panose="020F0502020204030204" pitchFamily="34" charset="0"/>
            </a:endParaRPr>
          </a:p>
        </p:txBody>
      </p:sp>
      <p:sp>
        <p:nvSpPr>
          <p:cNvPr id="7" name="Tijdelijke aanduiding voor dianummer 6">
            <a:extLst>
              <a:ext uri="{FF2B5EF4-FFF2-40B4-BE49-F238E27FC236}">
                <a16:creationId xmlns:a16="http://schemas.microsoft.com/office/drawing/2014/main" id="{F812AE3F-8A91-D04B-9FC7-02A0C0A39275}"/>
              </a:ext>
            </a:extLst>
          </p:cNvPr>
          <p:cNvSpPr>
            <a:spLocks noGrp="1"/>
          </p:cNvSpPr>
          <p:nvPr>
            <p:ph type="sldNum" sz="quarter" idx="12"/>
          </p:nvPr>
        </p:nvSpPr>
        <p:spPr/>
        <p:txBody>
          <a:bodyPr/>
          <a:lstStyle/>
          <a:p>
            <a:pPr algn="l"/>
            <a:fld id="{325DDEB5-540B-C244-9A5F-070250C6A80B}" type="slidenum">
              <a:rPr lang="nl-NL" smtClean="0"/>
              <a:pPr algn="l"/>
              <a:t>6</a:t>
            </a:fld>
            <a:endParaRPr lang="nl-NL" dirty="0"/>
          </a:p>
        </p:txBody>
      </p:sp>
    </p:spTree>
    <p:extLst>
      <p:ext uri="{BB962C8B-B14F-4D97-AF65-F5344CB8AC3E}">
        <p14:creationId xmlns:p14="http://schemas.microsoft.com/office/powerpoint/2010/main" val="3679723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A89867-78F0-A840-93B0-6FAF2F71ED3A}"/>
              </a:ext>
            </a:extLst>
          </p:cNvPr>
          <p:cNvSpPr>
            <a:spLocks noChangeArrowheads="1"/>
          </p:cNvSpPr>
          <p:nvPr/>
        </p:nvSpPr>
        <p:spPr bwMode="auto">
          <a:xfrm>
            <a:off x="838200" y="1862812"/>
            <a:ext cx="8137525"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marL="342900" indent="-342900">
              <a:buBlip>
                <a:blip r:embed="rId3"/>
              </a:buBlip>
            </a:pPr>
            <a:r>
              <a:rPr lang="nl-NL" altLang="nl-NL" sz="2200" dirty="0">
                <a:latin typeface="Calibri" panose="020F0502020204030204" pitchFamily="34" charset="0"/>
                <a:cs typeface="Calibri" panose="020F0502020204030204" pitchFamily="34" charset="0"/>
              </a:rPr>
              <a:t>je moeder met dementie</a:t>
            </a:r>
          </a:p>
          <a:p>
            <a:pPr marL="342900" indent="-342900">
              <a:buBlip>
                <a:blip r:embed="rId3"/>
              </a:buBlip>
            </a:pPr>
            <a:endParaRPr lang="nl-NL" altLang="nl-NL" sz="2200" dirty="0">
              <a:latin typeface="Calibri" panose="020F0502020204030204" pitchFamily="34" charset="0"/>
              <a:cs typeface="Calibri" panose="020F0502020204030204" pitchFamily="34" charset="0"/>
            </a:endParaRPr>
          </a:p>
          <a:p>
            <a:pPr marL="342900" indent="-342900">
              <a:buBlip>
                <a:blip r:embed="rId3"/>
              </a:buBlip>
            </a:pPr>
            <a:r>
              <a:rPr lang="nl-NL" altLang="nl-NL" sz="2200" dirty="0">
                <a:latin typeface="Calibri" panose="020F0502020204030204" pitchFamily="34" charset="0"/>
                <a:cs typeface="Calibri" panose="020F0502020204030204" pitchFamily="34" charset="0"/>
              </a:rPr>
              <a:t>je kind met een lichamelijke beperking</a:t>
            </a:r>
          </a:p>
          <a:p>
            <a:pPr marL="342900" indent="-342900">
              <a:buBlip>
                <a:blip r:embed="rId3"/>
              </a:buBlip>
            </a:pPr>
            <a:endParaRPr lang="nl-NL" altLang="nl-NL" sz="2200" dirty="0">
              <a:latin typeface="Calibri" panose="020F0502020204030204" pitchFamily="34" charset="0"/>
              <a:cs typeface="Calibri" panose="020F0502020204030204" pitchFamily="34" charset="0"/>
            </a:endParaRPr>
          </a:p>
          <a:p>
            <a:pPr marL="342900" indent="-342900">
              <a:buBlip>
                <a:blip r:embed="rId3"/>
              </a:buBlip>
            </a:pPr>
            <a:r>
              <a:rPr lang="nl-NL" altLang="nl-NL" sz="2200" dirty="0">
                <a:latin typeface="Calibri" panose="020F0502020204030204" pitchFamily="34" charset="0"/>
                <a:cs typeface="Calibri" panose="020F0502020204030204" pitchFamily="34" charset="0"/>
              </a:rPr>
              <a:t>je broer met een depressie</a:t>
            </a:r>
          </a:p>
          <a:p>
            <a:r>
              <a:rPr lang="nl-NL" altLang="nl-NL" sz="2200" dirty="0">
                <a:latin typeface="Calibri" panose="020F0502020204030204" pitchFamily="34" charset="0"/>
                <a:cs typeface="Calibri" panose="020F0502020204030204" pitchFamily="34" charset="0"/>
              </a:rPr>
              <a:t>		</a:t>
            </a:r>
          </a:p>
          <a:p>
            <a:pPr marL="342900" indent="-342900">
              <a:buBlip>
                <a:blip r:embed="rId3"/>
              </a:buBlip>
            </a:pPr>
            <a:r>
              <a:rPr lang="nl-NL" altLang="nl-NL" sz="2200" dirty="0">
                <a:latin typeface="Calibri" panose="020F0502020204030204" pitchFamily="34" charset="0"/>
                <a:cs typeface="Calibri" panose="020F0502020204030204" pitchFamily="34" charset="0"/>
              </a:rPr>
              <a:t>je man met MS</a:t>
            </a:r>
          </a:p>
          <a:p>
            <a:pPr marL="342900" indent="-342900">
              <a:buBlip>
                <a:blip r:embed="rId3"/>
              </a:buBlip>
            </a:pPr>
            <a:endParaRPr lang="nl-NL" altLang="nl-NL" sz="2200" dirty="0">
              <a:latin typeface="Calibri" panose="020F0502020204030204" pitchFamily="34" charset="0"/>
              <a:cs typeface="Calibri" panose="020F0502020204030204" pitchFamily="34" charset="0"/>
            </a:endParaRPr>
          </a:p>
          <a:p>
            <a:pPr marL="342900" indent="-342900">
              <a:buBlip>
                <a:blip r:embed="rId3"/>
              </a:buBlip>
            </a:pPr>
            <a:r>
              <a:rPr lang="nl-NL" altLang="nl-NL" sz="2200" dirty="0">
                <a:latin typeface="Calibri" panose="020F0502020204030204" pitchFamily="34" charset="0"/>
                <a:cs typeface="Calibri" panose="020F0502020204030204" pitchFamily="34" charset="0"/>
              </a:rPr>
              <a:t>je alleenstaande oude buurman </a:t>
            </a:r>
          </a:p>
          <a:p>
            <a:r>
              <a:rPr lang="nl-NL" altLang="nl-NL" sz="2200" dirty="0">
                <a:latin typeface="Calibri" panose="020F0502020204030204" pitchFamily="34" charset="0"/>
                <a:cs typeface="Calibri" panose="020F0502020204030204" pitchFamily="34" charset="0"/>
              </a:rPr>
              <a:t> </a:t>
            </a:r>
          </a:p>
          <a:p>
            <a:pPr marL="342900" indent="-342900">
              <a:buBlip>
                <a:blip r:embed="rId3"/>
              </a:buBlip>
            </a:pPr>
            <a:r>
              <a:rPr lang="nl-NL" altLang="nl-NL" sz="2200" dirty="0">
                <a:latin typeface="Calibri" panose="020F0502020204030204" pitchFamily="34" charset="0"/>
                <a:cs typeface="Calibri" panose="020F0502020204030204" pitchFamily="34" charset="0"/>
              </a:rPr>
              <a:t>je verslaafde moeder </a:t>
            </a:r>
          </a:p>
          <a:p>
            <a:endParaRPr lang="nl-NL" altLang="nl-NL" sz="2200" dirty="0">
              <a:latin typeface="Calibri" panose="020F0502020204030204" pitchFamily="34" charset="0"/>
              <a:cs typeface="Calibri" panose="020F0502020204030204" pitchFamily="34" charset="0"/>
            </a:endParaRPr>
          </a:p>
          <a:p>
            <a:pPr marL="342900" indent="-342900">
              <a:buBlip>
                <a:blip r:embed="rId3"/>
              </a:buBlip>
            </a:pPr>
            <a:r>
              <a:rPr lang="nl-NL" altLang="nl-NL" sz="2200" dirty="0">
                <a:latin typeface="Calibri" panose="020F0502020204030204" pitchFamily="34" charset="0"/>
                <a:cs typeface="Calibri" panose="020F0502020204030204" pitchFamily="34" charset="0"/>
              </a:rPr>
              <a:t>je……</a:t>
            </a:r>
          </a:p>
        </p:txBody>
      </p:sp>
      <p:sp>
        <p:nvSpPr>
          <p:cNvPr id="6" name="Tekstvak 5">
            <a:extLst>
              <a:ext uri="{FF2B5EF4-FFF2-40B4-BE49-F238E27FC236}">
                <a16:creationId xmlns:a16="http://schemas.microsoft.com/office/drawing/2014/main" id="{3BC533F4-B869-1C41-A2E2-A44187CC33D5}"/>
              </a:ext>
            </a:extLst>
          </p:cNvPr>
          <p:cNvSpPr txBox="1"/>
          <p:nvPr/>
        </p:nvSpPr>
        <p:spPr>
          <a:xfrm>
            <a:off x="10401783" y="231494"/>
            <a:ext cx="184731" cy="369332"/>
          </a:xfrm>
          <a:prstGeom prst="rect">
            <a:avLst/>
          </a:prstGeom>
          <a:noFill/>
        </p:spPr>
        <p:txBody>
          <a:bodyPr wrap="none" rtlCol="0">
            <a:spAutoFit/>
          </a:bodyPr>
          <a:lstStyle/>
          <a:p>
            <a:endParaRPr lang="nl-NL" dirty="0"/>
          </a:p>
        </p:txBody>
      </p:sp>
      <p:sp>
        <p:nvSpPr>
          <p:cNvPr id="10" name="Titel 1">
            <a:extLst>
              <a:ext uri="{FF2B5EF4-FFF2-40B4-BE49-F238E27FC236}">
                <a16:creationId xmlns:a16="http://schemas.microsoft.com/office/drawing/2014/main" id="{5F04BAF6-BC54-AE47-B3BC-20FDD7C5DFAB}"/>
              </a:ext>
            </a:extLst>
          </p:cNvPr>
          <p:cNvSpPr>
            <a:spLocks noGrp="1"/>
          </p:cNvSpPr>
          <p:nvPr>
            <p:ph type="title"/>
          </p:nvPr>
        </p:nvSpPr>
        <p:spPr>
          <a:xfrm>
            <a:off x="838200" y="272532"/>
            <a:ext cx="10515600" cy="1460734"/>
          </a:xfrm>
          <a:noFill/>
          <a:ln>
            <a:noFill/>
          </a:ln>
        </p:spPr>
        <p:style>
          <a:lnRef idx="0">
            <a:scrgbClr r="0" g="0" b="0"/>
          </a:lnRef>
          <a:fillRef idx="0">
            <a:scrgbClr r="0" g="0" b="0"/>
          </a:fillRef>
          <a:effectRef idx="0">
            <a:scrgbClr r="0" g="0" b="0"/>
          </a:effectRef>
          <a:fontRef idx="minor">
            <a:schemeClr val="dk1"/>
          </a:fontRef>
        </p:style>
        <p:txBody>
          <a:bodyPr>
            <a:noAutofit/>
          </a:bodyPr>
          <a:lstStyle/>
          <a:p>
            <a:r>
              <a:rPr lang="nl-NL" b="1" dirty="0">
                <a:solidFill>
                  <a:srgbClr val="147D75"/>
                </a:solidFill>
              </a:rPr>
              <a:t>Je bent mantelzorger wanneer je </a:t>
            </a:r>
            <a:br>
              <a:rPr lang="nl-NL" b="1" dirty="0">
                <a:solidFill>
                  <a:srgbClr val="147D75"/>
                </a:solidFill>
              </a:rPr>
            </a:br>
            <a:r>
              <a:rPr lang="nl-NL" b="1" dirty="0">
                <a:solidFill>
                  <a:srgbClr val="147D75"/>
                </a:solidFill>
              </a:rPr>
              <a:t>zorgt voor…</a:t>
            </a:r>
          </a:p>
        </p:txBody>
      </p:sp>
      <p:sp>
        <p:nvSpPr>
          <p:cNvPr id="3" name="Tijdelijke aanduiding voor dianummer 2">
            <a:extLst>
              <a:ext uri="{FF2B5EF4-FFF2-40B4-BE49-F238E27FC236}">
                <a16:creationId xmlns:a16="http://schemas.microsoft.com/office/drawing/2014/main" id="{D84AED9F-14FB-684B-886E-85E21EFCBD69}"/>
              </a:ext>
            </a:extLst>
          </p:cNvPr>
          <p:cNvSpPr>
            <a:spLocks noGrp="1"/>
          </p:cNvSpPr>
          <p:nvPr>
            <p:ph type="sldNum" sz="quarter" idx="12"/>
          </p:nvPr>
        </p:nvSpPr>
        <p:spPr/>
        <p:txBody>
          <a:bodyPr/>
          <a:lstStyle/>
          <a:p>
            <a:pPr algn="l"/>
            <a:fld id="{325DDEB5-540B-C244-9A5F-070250C6A80B}" type="slidenum">
              <a:rPr lang="nl-NL" smtClean="0"/>
              <a:pPr algn="l"/>
              <a:t>7</a:t>
            </a:fld>
            <a:endParaRPr lang="nl-NL"/>
          </a:p>
        </p:txBody>
      </p:sp>
    </p:spTree>
    <p:extLst>
      <p:ext uri="{BB962C8B-B14F-4D97-AF65-F5344CB8AC3E}">
        <p14:creationId xmlns:p14="http://schemas.microsoft.com/office/powerpoint/2010/main" val="868369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775802F3-2F07-B541-90F2-5C8271840642}"/>
              </a:ext>
            </a:extLst>
          </p:cNvPr>
          <p:cNvSpPr>
            <a:spLocks noChangeArrowheads="1"/>
          </p:cNvSpPr>
          <p:nvPr/>
        </p:nvSpPr>
        <p:spPr bwMode="auto">
          <a:xfrm>
            <a:off x="809455" y="1238491"/>
            <a:ext cx="3889375"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buBlip>
                <a:blip r:embed="rId3"/>
              </a:buBlip>
            </a:pPr>
            <a:r>
              <a:rPr lang="nl-NL" altLang="nl-NL" sz="2200" dirty="0">
                <a:latin typeface="Calibri" panose="020F0502020204030204" pitchFamily="34" charset="0"/>
                <a:cs typeface="Calibri" panose="020F0502020204030204" pitchFamily="34" charset="0"/>
              </a:rPr>
              <a:t>Partner</a:t>
            </a:r>
            <a:r>
              <a:rPr lang="en-US" altLang="nl-NL" sz="2200" dirty="0">
                <a:latin typeface="Calibri" panose="020F0502020204030204" pitchFamily="34" charset="0"/>
                <a:cs typeface="Calibri" panose="020F0502020204030204" pitchFamily="34" charset="0"/>
              </a:rPr>
              <a:t> </a:t>
            </a:r>
          </a:p>
          <a:p>
            <a:pPr>
              <a:buBlip>
                <a:blip r:embed="rId3"/>
              </a:buBlip>
            </a:pPr>
            <a:r>
              <a:rPr lang="nl-NL" altLang="nl-NL" sz="2200" dirty="0">
                <a:latin typeface="Calibri" panose="020F0502020204030204" pitchFamily="34" charset="0"/>
                <a:cs typeface="Calibri" panose="020F0502020204030204" pitchFamily="34" charset="0"/>
              </a:rPr>
              <a:t>(Groot)ouder </a:t>
            </a:r>
          </a:p>
          <a:p>
            <a:pPr>
              <a:buBlip>
                <a:blip r:embed="rId3"/>
              </a:buBlip>
            </a:pPr>
            <a:r>
              <a:rPr lang="nl-NL" altLang="nl-NL" sz="2200" dirty="0">
                <a:latin typeface="Calibri" panose="020F0502020204030204" pitchFamily="34" charset="0"/>
                <a:cs typeface="Calibri" panose="020F0502020204030204" pitchFamily="34" charset="0"/>
              </a:rPr>
              <a:t>Kind</a:t>
            </a:r>
          </a:p>
          <a:p>
            <a:pPr>
              <a:buBlip>
                <a:blip r:embed="rId3"/>
              </a:buBlip>
            </a:pPr>
            <a:r>
              <a:rPr lang="nl-NL" altLang="nl-NL" sz="2200" dirty="0">
                <a:latin typeface="Calibri" panose="020F0502020204030204" pitchFamily="34" charset="0"/>
                <a:cs typeface="Calibri" panose="020F0502020204030204" pitchFamily="34" charset="0"/>
              </a:rPr>
              <a:t>Broer of zus</a:t>
            </a:r>
            <a:r>
              <a:rPr lang="en-US" altLang="nl-NL" sz="2200" dirty="0">
                <a:latin typeface="Calibri" panose="020F0502020204030204" pitchFamily="34" charset="0"/>
                <a:cs typeface="Calibri" panose="020F0502020204030204" pitchFamily="34" charset="0"/>
              </a:rPr>
              <a:t> </a:t>
            </a:r>
          </a:p>
          <a:p>
            <a:pPr>
              <a:buBlip>
                <a:blip r:embed="rId3"/>
              </a:buBlip>
            </a:pPr>
            <a:r>
              <a:rPr lang="nl-NL" altLang="nl-NL" sz="2200" dirty="0">
                <a:latin typeface="Calibri" panose="020F0502020204030204" pitchFamily="34" charset="0"/>
                <a:cs typeface="Calibri" panose="020F0502020204030204" pitchFamily="34" charset="0"/>
              </a:rPr>
              <a:t>Andere familierelatie</a:t>
            </a:r>
          </a:p>
          <a:p>
            <a:pPr>
              <a:buBlip>
                <a:blip r:embed="rId3"/>
              </a:buBlip>
            </a:pPr>
            <a:r>
              <a:rPr lang="nl-NL" altLang="nl-NL" sz="2200" dirty="0">
                <a:latin typeface="Calibri" panose="020F0502020204030204" pitchFamily="34" charset="0"/>
                <a:cs typeface="Calibri" panose="020F0502020204030204" pitchFamily="34" charset="0"/>
              </a:rPr>
              <a:t>Vriend of buur</a:t>
            </a:r>
          </a:p>
          <a:p>
            <a:pPr>
              <a:buBlip>
                <a:blip r:embed="rId3"/>
              </a:buBlip>
            </a:pPr>
            <a:r>
              <a:rPr lang="nl-NL" altLang="nl-NL" sz="2200" dirty="0">
                <a:latin typeface="Calibri" panose="020F0502020204030204" pitchFamily="34" charset="0"/>
                <a:cs typeface="Calibri" panose="020F0502020204030204" pitchFamily="34" charset="0"/>
              </a:rPr>
              <a:t>Collega</a:t>
            </a:r>
          </a:p>
          <a:p>
            <a:pPr>
              <a:buBlip>
                <a:blip r:embed="rId3"/>
              </a:buBlip>
            </a:pPr>
            <a:r>
              <a:rPr lang="nl-NL" altLang="nl-NL" sz="2200" dirty="0">
                <a:latin typeface="Calibri" panose="020F0502020204030204" pitchFamily="34" charset="0"/>
                <a:cs typeface="Calibri" panose="020F0502020204030204" pitchFamily="34" charset="0"/>
              </a:rPr>
              <a:t>Kennis</a:t>
            </a:r>
          </a:p>
        </p:txBody>
      </p:sp>
      <p:pic>
        <p:nvPicPr>
          <p:cNvPr id="13" name="Picture 11" descr="kind met moeder">
            <a:extLst>
              <a:ext uri="{FF2B5EF4-FFF2-40B4-BE49-F238E27FC236}">
                <a16:creationId xmlns:a16="http://schemas.microsoft.com/office/drawing/2014/main" id="{3E296891-FDD7-AE4F-8E56-9D535C5BA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156" y="965324"/>
            <a:ext cx="2447559" cy="179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fbeelding 3">
            <a:extLst>
              <a:ext uri="{FF2B5EF4-FFF2-40B4-BE49-F238E27FC236}">
                <a16:creationId xmlns:a16="http://schemas.microsoft.com/office/drawing/2014/main" id="{3B4BCB2E-A5C8-E74B-9FC6-6692E899316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156" y="2919731"/>
            <a:ext cx="1862124" cy="269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el 1">
            <a:extLst>
              <a:ext uri="{FF2B5EF4-FFF2-40B4-BE49-F238E27FC236}">
                <a16:creationId xmlns:a16="http://schemas.microsoft.com/office/drawing/2014/main" id="{BAB10FA3-102A-DB4B-885D-DDBFA4743A3B}"/>
              </a:ext>
            </a:extLst>
          </p:cNvPr>
          <p:cNvSpPr>
            <a:spLocks noGrp="1"/>
          </p:cNvSpPr>
          <p:nvPr>
            <p:ph type="title"/>
          </p:nvPr>
        </p:nvSpPr>
        <p:spPr>
          <a:xfrm>
            <a:off x="838200" y="272532"/>
            <a:ext cx="10515600" cy="965959"/>
          </a:xfrm>
          <a:noFill/>
          <a:ln>
            <a:noFill/>
          </a:ln>
        </p:spPr>
        <p:style>
          <a:lnRef idx="0">
            <a:scrgbClr r="0" g="0" b="0"/>
          </a:lnRef>
          <a:fillRef idx="0">
            <a:scrgbClr r="0" g="0" b="0"/>
          </a:fillRef>
          <a:effectRef idx="0">
            <a:scrgbClr r="0" g="0" b="0"/>
          </a:effectRef>
          <a:fontRef idx="minor">
            <a:schemeClr val="dk1"/>
          </a:fontRef>
        </p:style>
        <p:txBody>
          <a:bodyPr/>
          <a:lstStyle/>
          <a:p>
            <a:r>
              <a:rPr lang="nl-NL" b="1" dirty="0">
                <a:solidFill>
                  <a:srgbClr val="147D75"/>
                </a:solidFill>
              </a:rPr>
              <a:t>Wie is mantelzorger?</a:t>
            </a:r>
          </a:p>
        </p:txBody>
      </p:sp>
      <p:sp>
        <p:nvSpPr>
          <p:cNvPr id="20" name="Tekstvak 19">
            <a:extLst>
              <a:ext uri="{FF2B5EF4-FFF2-40B4-BE49-F238E27FC236}">
                <a16:creationId xmlns:a16="http://schemas.microsoft.com/office/drawing/2014/main" id="{1697A08E-0D2C-5747-A5D1-01B05F664ECE}"/>
              </a:ext>
            </a:extLst>
          </p:cNvPr>
          <p:cNvSpPr txBox="1"/>
          <p:nvPr/>
        </p:nvSpPr>
        <p:spPr>
          <a:xfrm>
            <a:off x="444950" y="4877013"/>
            <a:ext cx="7151206" cy="1015663"/>
          </a:xfrm>
          <a:prstGeom prst="rect">
            <a:avLst/>
          </a:prstGeom>
          <a:solidFill>
            <a:schemeClr val="lt1">
              <a:alpha val="84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ctr">
              <a:defRPr/>
            </a:pPr>
            <a:r>
              <a:rPr lang="nl-NL" altLang="nl-NL" sz="2000" i="1" dirty="0">
                <a:solidFill>
                  <a:srgbClr val="62308F"/>
                </a:solidFill>
                <a:effectLst>
                  <a:outerShdw blurRad="38100" dist="38100" dir="2700000" algn="tl">
                    <a:srgbClr val="C0C0C0"/>
                  </a:outerShdw>
                </a:effectLst>
                <a:latin typeface="Arial" charset="0"/>
                <a:cs typeface="Arial" panose="020B0604020202020204" pitchFamily="34" charset="0"/>
              </a:rPr>
              <a:t>“Iedereen komt vroeg of laat in aanraking met mantelzorg, je hebt het zelf nodig, kent iemand die mantelzorger is of je biedt het zelf aan een naaste”</a:t>
            </a:r>
            <a:endParaRPr lang="nl-NL" sz="2000" i="1" dirty="0">
              <a:solidFill>
                <a:srgbClr val="62308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jdelijke aanduiding voor dianummer 2">
            <a:extLst>
              <a:ext uri="{FF2B5EF4-FFF2-40B4-BE49-F238E27FC236}">
                <a16:creationId xmlns:a16="http://schemas.microsoft.com/office/drawing/2014/main" id="{30649EF1-0C04-FE46-997E-3DA77AC18A2D}"/>
              </a:ext>
            </a:extLst>
          </p:cNvPr>
          <p:cNvSpPr>
            <a:spLocks noGrp="1"/>
          </p:cNvSpPr>
          <p:nvPr>
            <p:ph type="sldNum" sz="quarter" idx="12"/>
          </p:nvPr>
        </p:nvSpPr>
        <p:spPr/>
        <p:txBody>
          <a:bodyPr/>
          <a:lstStyle/>
          <a:p>
            <a:pPr algn="l"/>
            <a:fld id="{325DDEB5-540B-C244-9A5F-070250C6A80B}" type="slidenum">
              <a:rPr lang="nl-NL" smtClean="0"/>
              <a:pPr algn="l"/>
              <a:t>8</a:t>
            </a:fld>
            <a:endParaRPr lang="nl-NL"/>
          </a:p>
        </p:txBody>
      </p:sp>
    </p:spTree>
    <p:extLst>
      <p:ext uri="{BB962C8B-B14F-4D97-AF65-F5344CB8AC3E}">
        <p14:creationId xmlns:p14="http://schemas.microsoft.com/office/powerpoint/2010/main" val="2648787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C96CF2-E4C2-AC43-AA58-7D1D251D1872}"/>
              </a:ext>
            </a:extLst>
          </p:cNvPr>
          <p:cNvSpPr>
            <a:spLocks noChangeArrowheads="1"/>
          </p:cNvSpPr>
          <p:nvPr/>
        </p:nvSpPr>
        <p:spPr bwMode="auto">
          <a:xfrm>
            <a:off x="838200" y="1244394"/>
            <a:ext cx="8305800"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nl-NL" altLang="nl-NL" sz="2200" dirty="0">
                <a:latin typeface="Calibri" panose="020F0502020204030204" pitchFamily="34" charset="0"/>
                <a:cs typeface="Calibri" panose="020F0502020204030204" pitchFamily="34" charset="0"/>
              </a:rPr>
              <a:t>Tussen de 20 en 25% van de kinderen en jongeren </a:t>
            </a:r>
          </a:p>
          <a:p>
            <a:pPr>
              <a:defRPr/>
            </a:pPr>
            <a:r>
              <a:rPr lang="nl-NL" altLang="nl-NL" sz="2200" dirty="0">
                <a:latin typeface="Calibri" panose="020F0502020204030204" pitchFamily="34" charset="0"/>
                <a:cs typeface="Calibri" panose="020F0502020204030204" pitchFamily="34" charset="0"/>
              </a:rPr>
              <a:t>groeit op met zorg binnen het gezin </a:t>
            </a:r>
          </a:p>
          <a:p>
            <a:pPr>
              <a:defRPr/>
            </a:pPr>
            <a:endParaRPr lang="nl-NL" altLang="nl-NL" sz="2200" dirty="0">
              <a:latin typeface="Calibri" panose="020F0502020204030204" pitchFamily="34" charset="0"/>
              <a:cs typeface="Calibri" panose="020F0502020204030204" pitchFamily="34" charset="0"/>
            </a:endParaRPr>
          </a:p>
          <a:p>
            <a:pPr marL="342900" indent="-342900">
              <a:buBlip>
                <a:blip r:embed="rId3"/>
              </a:buBlip>
            </a:pPr>
            <a:r>
              <a:rPr lang="nl-NL" sz="2200" dirty="0">
                <a:latin typeface="Calibri" panose="020F0502020204030204" pitchFamily="34" charset="0"/>
                <a:cs typeface="Calibri" panose="020F0502020204030204" pitchFamily="34" charset="0"/>
              </a:rPr>
              <a:t>8 t/m 24 jaar</a:t>
            </a:r>
          </a:p>
          <a:p>
            <a:pPr marL="342900" indent="-342900">
              <a:buBlip>
                <a:blip r:embed="rId3"/>
              </a:buBlip>
            </a:pPr>
            <a:endParaRPr lang="nl-NL" sz="2200" dirty="0">
              <a:latin typeface="Calibri" panose="020F0502020204030204" pitchFamily="34" charset="0"/>
              <a:cs typeface="Calibri" panose="020F0502020204030204" pitchFamily="34" charset="0"/>
            </a:endParaRPr>
          </a:p>
          <a:p>
            <a:pPr marL="800100" lvl="1" indent="-342900">
              <a:buBlip>
                <a:blip r:embed="rId3"/>
              </a:buBlip>
            </a:pPr>
            <a:r>
              <a:rPr lang="nl-NL" sz="2200" dirty="0">
                <a:latin typeface="Calibri" panose="020F0502020204030204" pitchFamily="34" charset="0"/>
                <a:cs typeface="Calibri" panose="020F0502020204030204" pitchFamily="34" charset="0"/>
              </a:rPr>
              <a:t>Zorgen voor…/</a:t>
            </a:r>
          </a:p>
          <a:p>
            <a:pPr marL="800100" lvl="1" indent="-342900">
              <a:buBlip>
                <a:blip r:embed="rId3"/>
              </a:buBlip>
            </a:pPr>
            <a:r>
              <a:rPr lang="nl-NL" sz="2200" dirty="0">
                <a:latin typeface="Calibri" panose="020F0502020204030204" pitchFamily="34" charset="0"/>
                <a:cs typeface="Calibri" panose="020F0502020204030204" pitchFamily="34" charset="0"/>
              </a:rPr>
              <a:t>Zorgen maken over…/</a:t>
            </a:r>
          </a:p>
          <a:p>
            <a:pPr marL="800100" lvl="1" indent="-342900">
              <a:buBlip>
                <a:blip r:embed="rId3"/>
              </a:buBlip>
            </a:pPr>
            <a:r>
              <a:rPr lang="nl-NL" sz="2200" dirty="0">
                <a:latin typeface="Calibri" panose="020F0502020204030204" pitchFamily="34" charset="0"/>
                <a:cs typeface="Calibri" panose="020F0502020204030204" pitchFamily="34" charset="0"/>
              </a:rPr>
              <a:t>Aanpassen aan…</a:t>
            </a:r>
          </a:p>
          <a:p>
            <a:pPr marL="342900" indent="-342900">
              <a:buBlip>
                <a:blip r:embed="rId3"/>
              </a:buBlip>
            </a:pPr>
            <a:endParaRPr lang="nl-NL" sz="2200" u="sng" dirty="0">
              <a:latin typeface="Calibri" panose="020F0502020204030204" pitchFamily="34" charset="0"/>
              <a:cs typeface="Calibri" panose="020F0502020204030204" pitchFamily="34" charset="0"/>
            </a:endParaRPr>
          </a:p>
          <a:p>
            <a:pPr marL="342900" indent="-342900">
              <a:buBlip>
                <a:blip r:embed="rId3"/>
              </a:buBlip>
            </a:pPr>
            <a:r>
              <a:rPr lang="nl-NL" sz="2200" dirty="0">
                <a:latin typeface="Calibri" panose="020F0502020204030204" pitchFamily="34" charset="0"/>
                <a:cs typeface="Calibri" panose="020F0502020204030204" pitchFamily="34" charset="0"/>
              </a:rPr>
              <a:t>Zorgvrager woont in hetzelfde huis</a:t>
            </a:r>
          </a:p>
          <a:p>
            <a:pPr>
              <a:defRPr/>
            </a:pPr>
            <a:endParaRPr lang="nl-NL" altLang="nl-NL" sz="2200" dirty="0">
              <a:latin typeface="Calibri" panose="020F0502020204030204" pitchFamily="34" charset="0"/>
              <a:cs typeface="Calibri" panose="020F0502020204030204" pitchFamily="34" charset="0"/>
            </a:endParaRPr>
          </a:p>
          <a:p>
            <a:pPr>
              <a:defRPr/>
            </a:pPr>
            <a:endParaRPr lang="nl-NL" altLang="nl-NL" sz="2200" dirty="0">
              <a:latin typeface="Calibri" panose="020F0502020204030204" pitchFamily="34" charset="0"/>
              <a:cs typeface="Calibri" panose="020F0502020204030204" pitchFamily="34" charset="0"/>
            </a:endParaRPr>
          </a:p>
          <a:p>
            <a:pPr>
              <a:defRPr/>
            </a:pPr>
            <a:r>
              <a:rPr lang="nl-NL" sz="2200" u="sng" dirty="0">
                <a:latin typeface="Calibri" panose="020F0502020204030204" pitchFamily="34" charset="0"/>
                <a:cs typeface="Calibri" panose="020F0502020204030204" pitchFamily="34" charset="0"/>
              </a:rPr>
              <a:t>Zij hoeven dus niet </a:t>
            </a:r>
            <a:r>
              <a:rPr lang="nl-NL" sz="2200" b="1" u="sng" dirty="0">
                <a:latin typeface="Calibri" panose="020F0502020204030204" pitchFamily="34" charset="0"/>
                <a:cs typeface="Calibri" panose="020F0502020204030204" pitchFamily="34" charset="0"/>
              </a:rPr>
              <a:t>letterlijk</a:t>
            </a:r>
            <a:r>
              <a:rPr lang="nl-NL" sz="2200" u="sng" dirty="0">
                <a:latin typeface="Calibri" panose="020F0502020204030204" pitchFamily="34" charset="0"/>
                <a:cs typeface="Calibri" panose="020F0502020204030204" pitchFamily="34" charset="0"/>
              </a:rPr>
              <a:t> te zorgen om jonge mantelzorger te zijn.</a:t>
            </a:r>
            <a:endParaRPr lang="nl-NL" sz="2200" dirty="0">
              <a:latin typeface="Calibri" panose="020F0502020204030204" pitchFamily="34" charset="0"/>
              <a:cs typeface="Calibri" panose="020F0502020204030204" pitchFamily="34" charset="0"/>
            </a:endParaRPr>
          </a:p>
          <a:p>
            <a:pPr>
              <a:defRPr/>
            </a:pPr>
            <a:endParaRPr lang="nl-NL" altLang="nl-NL" sz="2200" dirty="0">
              <a:latin typeface="Calibri" panose="020F0502020204030204" pitchFamily="34" charset="0"/>
              <a:cs typeface="Calibri" panose="020F0502020204030204" pitchFamily="34" charset="0"/>
            </a:endParaRPr>
          </a:p>
          <a:p>
            <a:pPr>
              <a:defRPr/>
            </a:pPr>
            <a:endParaRPr lang="nl-NL" altLang="nl-NL" sz="2200" dirty="0">
              <a:latin typeface="Calibri" panose="020F0502020204030204" pitchFamily="34" charset="0"/>
              <a:cs typeface="Calibri" panose="020F0502020204030204" pitchFamily="34" charset="0"/>
            </a:endParaRPr>
          </a:p>
        </p:txBody>
      </p:sp>
      <p:pic>
        <p:nvPicPr>
          <p:cNvPr id="7" name="Afbeelding 2">
            <a:extLst>
              <a:ext uri="{FF2B5EF4-FFF2-40B4-BE49-F238E27FC236}">
                <a16:creationId xmlns:a16="http://schemas.microsoft.com/office/drawing/2014/main" id="{42B60847-3C83-D542-BDE5-F12519B6F1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8318" y="1238491"/>
            <a:ext cx="2683754" cy="178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a:extLst>
              <a:ext uri="{FF2B5EF4-FFF2-40B4-BE49-F238E27FC236}">
                <a16:creationId xmlns:a16="http://schemas.microsoft.com/office/drawing/2014/main" id="{B60E38EE-1A6B-8D48-B1C5-F622ED4E07F0}"/>
              </a:ext>
            </a:extLst>
          </p:cNvPr>
          <p:cNvSpPr>
            <a:spLocks noGrp="1"/>
          </p:cNvSpPr>
          <p:nvPr>
            <p:ph type="title"/>
          </p:nvPr>
        </p:nvSpPr>
        <p:spPr>
          <a:xfrm>
            <a:off x="838200" y="272532"/>
            <a:ext cx="10515600" cy="965959"/>
          </a:xfrm>
          <a:noFill/>
          <a:ln>
            <a:noFill/>
          </a:ln>
        </p:spPr>
        <p:style>
          <a:lnRef idx="0">
            <a:scrgbClr r="0" g="0" b="0"/>
          </a:lnRef>
          <a:fillRef idx="0">
            <a:scrgbClr r="0" g="0" b="0"/>
          </a:fillRef>
          <a:effectRef idx="0">
            <a:scrgbClr r="0" g="0" b="0"/>
          </a:effectRef>
          <a:fontRef idx="minor">
            <a:schemeClr val="dk1"/>
          </a:fontRef>
        </p:style>
        <p:txBody>
          <a:bodyPr/>
          <a:lstStyle/>
          <a:p>
            <a:r>
              <a:rPr lang="nl-NL" b="1" dirty="0">
                <a:solidFill>
                  <a:srgbClr val="147D75"/>
                </a:solidFill>
              </a:rPr>
              <a:t>Jonge mantelzorgers</a:t>
            </a:r>
          </a:p>
        </p:txBody>
      </p:sp>
      <p:pic>
        <p:nvPicPr>
          <p:cNvPr id="9" name="Afbeelding 2">
            <a:extLst>
              <a:ext uri="{FF2B5EF4-FFF2-40B4-BE49-F238E27FC236}">
                <a16:creationId xmlns:a16="http://schemas.microsoft.com/office/drawing/2014/main" id="{EF264F34-5BAE-7D46-B28F-1B5FB00184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28318" y="3089622"/>
            <a:ext cx="2683754" cy="179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dianummer 2">
            <a:extLst>
              <a:ext uri="{FF2B5EF4-FFF2-40B4-BE49-F238E27FC236}">
                <a16:creationId xmlns:a16="http://schemas.microsoft.com/office/drawing/2014/main" id="{3DA15C9C-21D9-BB42-B816-0C3B8E38D8A4}"/>
              </a:ext>
            </a:extLst>
          </p:cNvPr>
          <p:cNvSpPr>
            <a:spLocks noGrp="1"/>
          </p:cNvSpPr>
          <p:nvPr>
            <p:ph type="sldNum" sz="quarter" idx="12"/>
          </p:nvPr>
        </p:nvSpPr>
        <p:spPr/>
        <p:txBody>
          <a:bodyPr/>
          <a:lstStyle/>
          <a:p>
            <a:pPr algn="l"/>
            <a:fld id="{325DDEB5-540B-C244-9A5F-070250C6A80B}" type="slidenum">
              <a:rPr lang="nl-NL" smtClean="0"/>
              <a:pPr algn="l"/>
              <a:t>9</a:t>
            </a:fld>
            <a:endParaRPr lang="nl-NL"/>
          </a:p>
        </p:txBody>
      </p:sp>
    </p:spTree>
    <p:extLst>
      <p:ext uri="{BB962C8B-B14F-4D97-AF65-F5344CB8AC3E}">
        <p14:creationId xmlns:p14="http://schemas.microsoft.com/office/powerpoint/2010/main" val="98164650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mero BASIS" id="{241F9C0E-A5B1-504F-9B64-324FD8A944E4}" vid="{4EC19B30-520D-2543-9BF7-5057AA8F80FF}"/>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1199</TotalTime>
  <Words>6687</Words>
  <Application>Microsoft Macintosh PowerPoint</Application>
  <PresentationFormat>Breedbeeld</PresentationFormat>
  <Paragraphs>617</Paragraphs>
  <Slides>29</Slides>
  <Notes>29</Notes>
  <HiddenSlides>0</HiddenSlides>
  <MMClips>4</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29</vt:i4>
      </vt:variant>
    </vt:vector>
  </HeadingPairs>
  <TitlesOfParts>
    <vt:vector size="33" baseType="lpstr">
      <vt:lpstr>Arial</vt:lpstr>
      <vt:lpstr>Calibri</vt:lpstr>
      <vt:lpstr>Calibri Light</vt:lpstr>
      <vt:lpstr>Kantoorthema</vt:lpstr>
      <vt:lpstr>PowerPoint-presentatie</vt:lpstr>
      <vt:lpstr>Even voorstellen</vt:lpstr>
      <vt:lpstr>Kennismaken</vt:lpstr>
      <vt:lpstr>PowerPoint-presentatie</vt:lpstr>
      <vt:lpstr>PowerPoint-presentatie</vt:lpstr>
      <vt:lpstr>Kenmerken mantelzorg</vt:lpstr>
      <vt:lpstr>Je bent mantelzorger wanneer je  zorgt voor…</vt:lpstr>
      <vt:lpstr>Wie is mantelzorger?</vt:lpstr>
      <vt:lpstr>Jonge mantelzorgers</vt:lpstr>
      <vt:lpstr>PowerPoint-presentatie</vt:lpstr>
      <vt:lpstr>Mantelzorg in cijfers</vt:lpstr>
      <vt:lpstr>Mantelzorg in cijfers</vt:lpstr>
      <vt:lpstr>Mantelzorg in cijfers (lokaal)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Tanja Beerten</dc:creator>
  <cp:lastModifiedBy>Tanja Beerten</cp:lastModifiedBy>
  <cp:revision>43</cp:revision>
  <cp:lastPrinted>2022-03-18T14:17:38Z</cp:lastPrinted>
  <dcterms:created xsi:type="dcterms:W3CDTF">2021-10-28T10:19:55Z</dcterms:created>
  <dcterms:modified xsi:type="dcterms:W3CDTF">2022-03-25T10:17:27Z</dcterms:modified>
</cp:coreProperties>
</file>